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9" r:id="rId3"/>
    <p:sldId id="257" r:id="rId4"/>
    <p:sldId id="268" r:id="rId5"/>
    <p:sldId id="266" r:id="rId6"/>
    <p:sldId id="269" r:id="rId7"/>
    <p:sldId id="265" r:id="rId8"/>
    <p:sldId id="267"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D3F69-9873-704C-8C76-1C4987B8A587}" type="datetimeFigureOut">
              <a:rPr lang="en-US" smtClean="0"/>
              <a:pPr/>
              <a:t>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413E-1619-D24C-A6CF-453239B3426D}" type="slidenum">
              <a:rPr lang="en-US" smtClean="0"/>
              <a:pPr/>
              <a:t>‹#›</a:t>
            </a:fld>
            <a:endParaRPr lang="en-US" dirty="0"/>
          </a:p>
        </p:txBody>
      </p:sp>
    </p:spTree>
    <p:extLst>
      <p:ext uri="{BB962C8B-B14F-4D97-AF65-F5344CB8AC3E}">
        <p14:creationId xmlns:p14="http://schemas.microsoft.com/office/powerpoint/2010/main" xmlns="" val="168605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dirty="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2</a:t>
            </a:fld>
            <a:endParaRPr lang="en-US" sz="1200" dirty="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dirty="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3</a:t>
            </a:fld>
            <a:endParaRPr lang="en-US" sz="1200" dirty="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dirty="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4</a:t>
            </a:fld>
            <a:endParaRPr lang="en-US" sz="1200" dirty="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5</a:t>
            </a:fld>
            <a:endParaRPr lang="en-US" sz="120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6</a:t>
            </a:fld>
            <a:endParaRPr lang="en-US" sz="120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7</a:t>
            </a:fld>
            <a:endParaRPr lang="en-US" sz="120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dirty="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8</a:t>
            </a:fld>
            <a:endParaRPr lang="en-US" sz="1200" dirty="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a:latin typeface="Times New Roman" charset="0"/>
              </a:rPr>
              <a:t>Grant Thornton LLP</a:t>
            </a:r>
          </a:p>
        </p:txBody>
      </p:sp>
      <p:sp>
        <p:nvSpPr>
          <p:cNvPr id="70659" name="Rectangle 3"/>
          <p:cNvSpPr txBox="1">
            <a:spLocks noGrp="1" noChangeArrowheads="1"/>
          </p:cNvSpPr>
          <p:nvPr/>
        </p:nvSpPr>
        <p:spPr bwMode="auto">
          <a:xfrm>
            <a:off x="3884414" y="1"/>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307C0E5-E99A-DB40-8D23-F04D3986A3BC}" type="datetime1">
              <a:rPr lang="en-US" sz="1200">
                <a:latin typeface="Times New Roman" charset="0"/>
              </a:rPr>
              <a:pPr algn="r" eaLnBrk="1" hangingPunct="1"/>
              <a:t>1/2/2016</a:t>
            </a:fld>
            <a:endParaRPr lang="en-US" sz="1200" dirty="0">
              <a:latin typeface="Times New Roman" charset="0"/>
            </a:endParaRPr>
          </a:p>
        </p:txBody>
      </p:sp>
      <p:sp>
        <p:nvSpPr>
          <p:cNvPr id="70660"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5B85E3E-D1D5-FB42-94C4-2394435D5329}" type="slidenum">
              <a:rPr lang="en-US" sz="1200">
                <a:latin typeface="Times New Roman" charset="0"/>
              </a:rPr>
              <a:pPr algn="r" eaLnBrk="1" hangingPunct="1"/>
              <a:t>9</a:t>
            </a:fld>
            <a:endParaRPr lang="en-US" sz="1200" dirty="0">
              <a:latin typeface="Times New Roman"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cstate="print"/>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cstate="print"/>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cstate="print"/>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cstate="print"/>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cstate="print"/>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cstate="print"/>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cstate="print"/>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cstate="print"/>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cstate="print"/>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cstate="print"/>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cstate="print"/>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C526B6-F861-4D54-BBE9-4BB519D3F342}" type="slidenum">
              <a:rPr lang="en-US" smtClean="0"/>
              <a:pPr/>
              <a:t>‹#›</a:t>
            </a:fld>
            <a:endParaRPr lang="en-US" dirty="0"/>
          </a:p>
        </p:txBody>
      </p:sp>
      <p:pic>
        <p:nvPicPr>
          <p:cNvPr id="14" name="Picture 13" descr="Overlay-HorizontalBridge.jpg"/>
          <p:cNvPicPr>
            <a:picLocks noChangeAspect="1"/>
          </p:cNvPicPr>
          <p:nvPr/>
        </p:nvPicPr>
        <p:blipFill>
          <a:blip r:embed="rId3" cstate="print"/>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cstate="print"/>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C526B6-F861-4D54-BBE9-4BB519D3F3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cstate="print"/>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1/2/2016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pPr/>
              <a:t>1/2/2016</a:t>
            </a:fld>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Memoriam </a:t>
            </a:r>
            <a:endParaRPr lang="en-US" dirty="0"/>
          </a:p>
        </p:txBody>
      </p:sp>
      <p:sp>
        <p:nvSpPr>
          <p:cNvPr id="3" name="Subtitle 2"/>
          <p:cNvSpPr>
            <a:spLocks noGrp="1"/>
          </p:cNvSpPr>
          <p:nvPr>
            <p:ph type="subTitle" idx="1"/>
          </p:nvPr>
        </p:nvSpPr>
        <p:spPr/>
        <p:txBody>
          <a:bodyPr/>
          <a:lstStyle/>
          <a:p>
            <a:r>
              <a:rPr lang="en-US" dirty="0" smtClean="0"/>
              <a:t>Created by Russ Hodges</a:t>
            </a:r>
          </a:p>
          <a:p>
            <a:r>
              <a:rPr lang="en-US" dirty="0" smtClean="0"/>
              <a:t>CLADEA Chair, 2007-2014</a:t>
            </a:r>
            <a:endParaRPr lang="en-US" dirty="0"/>
          </a:p>
        </p:txBody>
      </p:sp>
      <p:sp>
        <p:nvSpPr>
          <p:cNvPr id="4" name="TextBox 3"/>
          <p:cNvSpPr txBox="1"/>
          <p:nvPr/>
        </p:nvSpPr>
        <p:spPr>
          <a:xfrm>
            <a:off x="3556000" y="2540000"/>
            <a:ext cx="184666" cy="369332"/>
          </a:xfrm>
          <a:prstGeom prst="rect">
            <a:avLst/>
          </a:prstGeom>
          <a:noFill/>
        </p:spPr>
        <p:txBody>
          <a:bodyPr wrap="none" rtlCol="0">
            <a:spAutoFit/>
          </a:bodyPr>
          <a:lstStyle/>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3579" y="651909"/>
            <a:ext cx="3327430" cy="3350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370387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dirty="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p>
        </p:txBody>
      </p:sp>
      <p:sp>
        <p:nvSpPr>
          <p:cNvPr id="12" name="Text Box 3"/>
          <p:cNvSpPr txBox="1"/>
          <p:nvPr/>
        </p:nvSpPr>
        <p:spPr>
          <a:xfrm>
            <a:off x="3151949" y="899762"/>
            <a:ext cx="5444202" cy="2583362"/>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marR="0" lvl="0" algn="ctr">
              <a:spcBef>
                <a:spcPts val="0"/>
              </a:spcBef>
              <a:spcAft>
                <a:spcPts val="0"/>
              </a:spcAft>
            </a:pPr>
            <a:r>
              <a:rPr lang="en-US" sz="2000" b="1" dirty="0" smtClean="0">
                <a:effectLst/>
                <a:latin typeface="Century Gothic"/>
                <a:ea typeface="ＭＳ 明朝"/>
                <a:cs typeface="Century Gothic"/>
              </a:rPr>
              <a:t>Kathy Carpenter, CLADEA Fellow</a:t>
            </a:r>
          </a:p>
          <a:p>
            <a:pPr>
              <a:spcBef>
                <a:spcPct val="50000"/>
              </a:spcBef>
            </a:pPr>
            <a:r>
              <a:rPr lang="en-US" sz="1600" dirty="0" smtClean="0">
                <a:latin typeface="Century Gothic"/>
                <a:cs typeface="Century Gothic"/>
              </a:rPr>
              <a:t>Director, </a:t>
            </a:r>
            <a:r>
              <a:rPr lang="en-US" sz="1600" dirty="0">
                <a:latin typeface="Century Gothic"/>
                <a:cs typeface="Century Gothic"/>
              </a:rPr>
              <a:t>Learning Academic Center / Faculty at University of Nebraska-Kearney</a:t>
            </a:r>
          </a:p>
          <a:p>
            <a:pPr>
              <a:spcBef>
                <a:spcPct val="50000"/>
              </a:spcBef>
            </a:pPr>
            <a:r>
              <a:rPr lang="en-US" sz="1600" dirty="0" smtClean="0">
                <a:latin typeface="Century Gothic"/>
                <a:cs typeface="Century Gothic"/>
              </a:rPr>
              <a:t>President </a:t>
            </a:r>
            <a:r>
              <a:rPr lang="en-US" sz="1600" dirty="0">
                <a:latin typeface="Century Gothic"/>
                <a:cs typeface="Century Gothic"/>
              </a:rPr>
              <a:t>and Treasurer of CRLA</a:t>
            </a:r>
          </a:p>
          <a:p>
            <a:pPr>
              <a:spcBef>
                <a:spcPct val="50000"/>
              </a:spcBef>
            </a:pPr>
            <a:r>
              <a:rPr lang="en-US" sz="1600" dirty="0" smtClean="0">
                <a:latin typeface="Century Gothic"/>
                <a:cs typeface="Century Gothic"/>
              </a:rPr>
              <a:t>1st President </a:t>
            </a:r>
            <a:r>
              <a:rPr lang="en-US" sz="1600" dirty="0">
                <a:latin typeface="Century Gothic"/>
                <a:cs typeface="Century Gothic"/>
              </a:rPr>
              <a:t>of the Heartland Chapter of CRLA</a:t>
            </a:r>
          </a:p>
          <a:p>
            <a:pPr>
              <a:spcBef>
                <a:spcPct val="50000"/>
              </a:spcBef>
            </a:pPr>
            <a:r>
              <a:rPr lang="en-US" sz="1600" dirty="0" smtClean="0">
                <a:latin typeface="Century Gothic"/>
                <a:cs typeface="Century Gothic"/>
              </a:rPr>
              <a:t>Prolific </a:t>
            </a:r>
            <a:r>
              <a:rPr lang="en-US" sz="1600" dirty="0">
                <a:latin typeface="Century Gothic"/>
                <a:cs typeface="Century Gothic"/>
              </a:rPr>
              <a:t>Scholar</a:t>
            </a:r>
          </a:p>
          <a:p>
            <a:pPr marR="0" lvl="0">
              <a:spcBef>
                <a:spcPts val="0"/>
              </a:spcBef>
              <a:spcAft>
                <a:spcPts val="0"/>
              </a:spcAft>
            </a:pPr>
            <a:endParaRPr lang="en-US" sz="1600" dirty="0" smtClean="0">
              <a:effectLst/>
              <a:latin typeface="Century Gothic"/>
              <a:ea typeface="ＭＳ 明朝"/>
              <a:cs typeface="Century Gothic"/>
            </a:endParaRPr>
          </a:p>
          <a:p>
            <a:pPr marL="0" marR="0">
              <a:spcBef>
                <a:spcPts val="0"/>
              </a:spcBef>
              <a:spcAft>
                <a:spcPts val="0"/>
              </a:spcAft>
            </a:pPr>
            <a:r>
              <a:rPr lang="en-US" dirty="0">
                <a:effectLst/>
                <a:latin typeface="Times New Roman"/>
                <a:ea typeface="ＭＳ 明朝"/>
              </a:rPr>
              <a:t> </a:t>
            </a:r>
          </a:p>
        </p:txBody>
      </p:sp>
      <p:pic>
        <p:nvPicPr>
          <p:cNvPr id="6" name="Picture 10" descr="Carpenter_Kath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57200" y="477289"/>
            <a:ext cx="2363787" cy="3352800"/>
          </a:xfrm>
          <a:prstGeom prst="rect">
            <a:avLst/>
          </a:prstGeom>
        </p:spPr>
      </p:pic>
      <p:sp>
        <p:nvSpPr>
          <p:cNvPr id="3" name="TextBox 2"/>
          <p:cNvSpPr txBox="1"/>
          <p:nvPr/>
        </p:nvSpPr>
        <p:spPr>
          <a:xfrm>
            <a:off x="444107" y="4615775"/>
            <a:ext cx="8145142" cy="1631216"/>
          </a:xfrm>
          <a:prstGeom prst="rect">
            <a:avLst/>
          </a:prstGeom>
          <a:noFill/>
        </p:spPr>
        <p:txBody>
          <a:bodyPr wrap="square" rtlCol="0">
            <a:spAutoFit/>
          </a:bodyPr>
          <a:lstStyle/>
          <a:p>
            <a:r>
              <a:rPr lang="ja-JP" altLang="en-US" i="1" dirty="0">
                <a:solidFill>
                  <a:schemeClr val="bg2">
                    <a:lumMod val="50000"/>
                  </a:schemeClr>
                </a:solidFill>
              </a:rPr>
              <a:t>“</a:t>
            </a:r>
            <a:r>
              <a:rPr lang="en-US" i="1" dirty="0">
                <a:solidFill>
                  <a:schemeClr val="bg2">
                    <a:lumMod val="50000"/>
                  </a:schemeClr>
                </a:solidFill>
              </a:rPr>
              <a:t>And who in the Heartland Chapter wasn't strong armed by Kathy to get more involved, to take a leadership position, and to get busy and work for CRLA?  Even her presidential address was a call to service.</a:t>
            </a:r>
            <a:r>
              <a:rPr lang="ja-JP" altLang="en-US" i="1" dirty="0">
                <a:solidFill>
                  <a:schemeClr val="bg2">
                    <a:lumMod val="50000"/>
                  </a:schemeClr>
                </a:solidFill>
              </a:rPr>
              <a:t>”</a:t>
            </a:r>
            <a:r>
              <a:rPr lang="en-US" i="1" dirty="0">
                <a:solidFill>
                  <a:schemeClr val="bg2">
                    <a:lumMod val="50000"/>
                  </a:schemeClr>
                </a:solidFill>
              </a:rPr>
              <a:t>  </a:t>
            </a:r>
            <a:endParaRPr lang="en-US" dirty="0" smtClean="0">
              <a:solidFill>
                <a:schemeClr val="bg2">
                  <a:lumMod val="50000"/>
                </a:schemeClr>
              </a:solidFill>
            </a:endParaRPr>
          </a:p>
          <a:p>
            <a:endParaRPr lang="en-US" sz="1600" dirty="0">
              <a:solidFill>
                <a:schemeClr val="bg2">
                  <a:lumMod val="50000"/>
                </a:schemeClr>
              </a:solidFill>
            </a:endParaRPr>
          </a:p>
          <a:p>
            <a:pPr algn="r"/>
            <a:r>
              <a:rPr lang="en-US" sz="1400" dirty="0" smtClean="0">
                <a:solidFill>
                  <a:schemeClr val="bg2">
                    <a:lumMod val="50000"/>
                  </a:schemeClr>
                </a:solidFill>
              </a:rPr>
              <a:t>Karen </a:t>
            </a:r>
            <a:r>
              <a:rPr lang="en-US" sz="1400" dirty="0">
                <a:solidFill>
                  <a:schemeClr val="bg2">
                    <a:lumMod val="50000"/>
                  </a:schemeClr>
                </a:solidFill>
              </a:rPr>
              <a:t>Agee, Reading and Learning Coordinator </a:t>
            </a:r>
            <a:r>
              <a:rPr lang="en-US" sz="1400" dirty="0" smtClean="0">
                <a:solidFill>
                  <a:schemeClr val="bg2">
                    <a:lumMod val="50000"/>
                  </a:schemeClr>
                </a:solidFill>
              </a:rPr>
              <a:t>Emerita</a:t>
            </a:r>
            <a:r>
              <a:rPr lang="en-US" sz="1400" dirty="0">
                <a:solidFill>
                  <a:schemeClr val="bg2">
                    <a:lumMod val="50000"/>
                  </a:schemeClr>
                </a:solidFill>
              </a:rPr>
              <a:t>, </a:t>
            </a:r>
            <a:r>
              <a:rPr lang="en-US" sz="1400" dirty="0" smtClean="0">
                <a:solidFill>
                  <a:schemeClr val="bg2">
                    <a:lumMod val="50000"/>
                  </a:schemeClr>
                </a:solidFill>
              </a:rPr>
              <a:t>University </a:t>
            </a:r>
            <a:r>
              <a:rPr lang="en-US" sz="1400" dirty="0">
                <a:solidFill>
                  <a:schemeClr val="bg2">
                    <a:lumMod val="50000"/>
                  </a:schemeClr>
                </a:solidFill>
              </a:rPr>
              <a:t>of North </a:t>
            </a:r>
            <a:r>
              <a:rPr lang="en-US" sz="1400" dirty="0" smtClean="0">
                <a:solidFill>
                  <a:schemeClr val="bg2">
                    <a:lumMod val="50000"/>
                  </a:schemeClr>
                </a:solidFill>
              </a:rPr>
              <a:t>Iowa</a:t>
            </a:r>
            <a:endParaRPr lang="en-US" sz="1400" dirty="0">
              <a:solidFill>
                <a:schemeClr val="bg2">
                  <a:lumMod val="50000"/>
                </a:schemeClr>
              </a:solidFill>
            </a:endParaRPr>
          </a:p>
          <a:p>
            <a:endParaRPr lang="en-US" sz="1400" dirty="0"/>
          </a:p>
        </p:txBody>
      </p:sp>
    </p:spTree>
    <p:extLst>
      <p:ext uri="{BB962C8B-B14F-4D97-AF65-F5344CB8AC3E}">
        <p14:creationId xmlns:p14="http://schemas.microsoft.com/office/powerpoint/2010/main" xmlns="" val="2301222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dirty="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p>
        </p:txBody>
      </p:sp>
      <p:sp>
        <p:nvSpPr>
          <p:cNvPr id="12" name="Text Box 3"/>
          <p:cNvSpPr txBox="1"/>
          <p:nvPr/>
        </p:nvSpPr>
        <p:spPr>
          <a:xfrm>
            <a:off x="274959" y="153951"/>
            <a:ext cx="5224207" cy="6551650"/>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sz="2400" b="1" dirty="0" smtClean="0">
              <a:effectLst/>
              <a:latin typeface="Century Gothic"/>
              <a:ea typeface="ＭＳ 明朝"/>
              <a:cs typeface="Century Gothic"/>
            </a:endParaRPr>
          </a:p>
          <a:p>
            <a:pPr marR="0" lvl="0" algn="ctr">
              <a:spcBef>
                <a:spcPts val="0"/>
              </a:spcBef>
              <a:spcAft>
                <a:spcPts val="0"/>
              </a:spcAft>
            </a:pPr>
            <a:r>
              <a:rPr lang="en-US" sz="2000" b="1" dirty="0" smtClean="0">
                <a:effectLst/>
                <a:latin typeface="Century Gothic"/>
                <a:ea typeface="ＭＳ 明朝"/>
                <a:cs typeface="Century Gothic"/>
              </a:rPr>
              <a:t>Frank Christ,</a:t>
            </a:r>
          </a:p>
          <a:p>
            <a:pPr marR="0" lvl="0" algn="ctr">
              <a:spcBef>
                <a:spcPts val="0"/>
              </a:spcBef>
              <a:spcAft>
                <a:spcPts val="0"/>
              </a:spcAft>
            </a:pPr>
            <a:r>
              <a:rPr lang="en-US" sz="2000" b="1" dirty="0" smtClean="0">
                <a:effectLst/>
                <a:latin typeface="Century Gothic"/>
                <a:ea typeface="ＭＳ 明朝"/>
                <a:cs typeface="Century Gothic"/>
              </a:rPr>
              <a:t> CLADEA Founding Fellow</a:t>
            </a:r>
          </a:p>
          <a:p>
            <a:pPr marR="0" lvl="0">
              <a:spcBef>
                <a:spcPts val="0"/>
              </a:spcBef>
              <a:spcAft>
                <a:spcPts val="0"/>
              </a:spcAft>
            </a:pPr>
            <a:endParaRPr lang="en-US" sz="1600" b="1" dirty="0" smtClean="0">
              <a:effectLst/>
              <a:latin typeface="Century Gothic"/>
              <a:ea typeface="ＭＳ 明朝"/>
              <a:cs typeface="Century Gothic"/>
            </a:endParaRPr>
          </a:p>
          <a:p>
            <a:r>
              <a:rPr lang="en-US" sz="1600" dirty="0">
                <a:latin typeface="Century Gothic"/>
                <a:ea typeface="ＭＳ 明朝"/>
                <a:cs typeface="Century Gothic"/>
              </a:rPr>
              <a:t>Considered the “Father of Postsecondary Learning </a:t>
            </a:r>
            <a:r>
              <a:rPr lang="en-US" sz="1600" dirty="0" smtClean="0">
                <a:latin typeface="Century Gothic"/>
                <a:ea typeface="ＭＳ 明朝"/>
                <a:cs typeface="Century Gothic"/>
              </a:rPr>
              <a:t>Assistance” </a:t>
            </a:r>
          </a:p>
          <a:p>
            <a:endParaRPr lang="en-US" sz="1600" dirty="0">
              <a:latin typeface="Century Gothic"/>
              <a:ea typeface="ＭＳ 明朝"/>
              <a:cs typeface="Century Gothic"/>
            </a:endParaRPr>
          </a:p>
          <a:p>
            <a:pPr lvl="0"/>
            <a:r>
              <a:rPr lang="en-US" sz="1600" dirty="0">
                <a:latin typeface="Century Gothic"/>
                <a:ea typeface="ＭＳ 明朝"/>
                <a:cs typeface="Century Gothic"/>
              </a:rPr>
              <a:t>Director CSU-Long Beach Summer Institutes (1985-1989); Co-director/coordinator of the Arizona Winter Institute (1991-2003</a:t>
            </a:r>
            <a:r>
              <a:rPr lang="en-US" sz="1600" dirty="0" smtClean="0">
                <a:latin typeface="Century Gothic"/>
                <a:ea typeface="ＭＳ 明朝"/>
                <a:cs typeface="Century Gothic"/>
              </a:rPr>
              <a:t>)</a:t>
            </a:r>
            <a:endParaRPr lang="en-US" sz="1600" dirty="0">
              <a:latin typeface="Century Gothic"/>
              <a:ea typeface="ＭＳ 明朝"/>
              <a:cs typeface="Century Gothic"/>
            </a:endParaRPr>
          </a:p>
          <a:p>
            <a:pPr marR="0" lvl="0">
              <a:spcBef>
                <a:spcPts val="0"/>
              </a:spcBef>
              <a:spcAft>
                <a:spcPts val="0"/>
              </a:spcAft>
            </a:pPr>
            <a:endParaRPr lang="en-US" sz="1600" dirty="0" smtClean="0">
              <a:effectLst/>
              <a:latin typeface="Century Gothic"/>
              <a:ea typeface="ＭＳ 明朝"/>
              <a:cs typeface="Century Gothic"/>
            </a:endParaRPr>
          </a:p>
          <a:p>
            <a:pPr marR="0" lvl="0">
              <a:spcBef>
                <a:spcPts val="0"/>
              </a:spcBef>
              <a:spcAft>
                <a:spcPts val="0"/>
              </a:spcAft>
            </a:pPr>
            <a:r>
              <a:rPr lang="en-US" sz="1600" dirty="0" smtClean="0">
                <a:effectLst/>
                <a:latin typeface="Century Gothic"/>
                <a:ea typeface="ＭＳ 明朝"/>
                <a:cs typeface="Century Gothic"/>
              </a:rPr>
              <a:t>Co</a:t>
            </a:r>
            <a:r>
              <a:rPr lang="en-US" sz="1600" dirty="0">
                <a:effectLst/>
                <a:latin typeface="Century Gothic"/>
                <a:ea typeface="ＭＳ 明朝"/>
                <a:cs typeface="Century Gothic"/>
              </a:rPr>
              <a:t>-founder and </a:t>
            </a:r>
            <a:r>
              <a:rPr lang="en-US" sz="1600" dirty="0" smtClean="0">
                <a:latin typeface="Century Gothic"/>
                <a:ea typeface="ＭＳ 明朝"/>
                <a:cs typeface="Century Gothic"/>
              </a:rPr>
              <a:t>2</a:t>
            </a:r>
            <a:r>
              <a:rPr lang="en-US" sz="1600" baseline="30000" dirty="0" smtClean="0">
                <a:latin typeface="Century Gothic"/>
                <a:ea typeface="ＭＳ 明朝"/>
                <a:cs typeface="Century Gothic"/>
              </a:rPr>
              <a:t>nd</a:t>
            </a:r>
            <a:r>
              <a:rPr lang="en-US" sz="1600" dirty="0" smtClean="0">
                <a:effectLst/>
                <a:latin typeface="Century Gothic"/>
                <a:ea typeface="ＭＳ 明朝"/>
                <a:cs typeface="Century Gothic"/>
              </a:rPr>
              <a:t> </a:t>
            </a:r>
            <a:r>
              <a:rPr lang="en-US" sz="1600" dirty="0">
                <a:latin typeface="Century Gothic"/>
                <a:ea typeface="ＭＳ 明朝"/>
                <a:cs typeface="Century Gothic"/>
              </a:rPr>
              <a:t>P</a:t>
            </a:r>
            <a:r>
              <a:rPr lang="en-US" sz="1600" dirty="0" smtClean="0">
                <a:effectLst/>
                <a:latin typeface="Century Gothic"/>
                <a:ea typeface="ＭＳ 明朝"/>
                <a:cs typeface="Century Gothic"/>
              </a:rPr>
              <a:t>resident </a:t>
            </a:r>
            <a:r>
              <a:rPr lang="en-US" sz="1600" dirty="0">
                <a:effectLst/>
                <a:latin typeface="Century Gothic"/>
                <a:ea typeface="ＭＳ 明朝"/>
                <a:cs typeface="Century Gothic"/>
              </a:rPr>
              <a:t>of </a:t>
            </a:r>
            <a:r>
              <a:rPr lang="en-US" sz="1600" dirty="0" smtClean="0">
                <a:effectLst/>
                <a:latin typeface="Century Gothic"/>
                <a:ea typeface="ＭＳ 明朝"/>
                <a:cs typeface="Century Gothic"/>
              </a:rPr>
              <a:t>CRLA</a:t>
            </a:r>
          </a:p>
          <a:p>
            <a:pPr marR="0" lvl="0">
              <a:spcBef>
                <a:spcPts val="0"/>
              </a:spcBef>
              <a:spcAft>
                <a:spcPts val="0"/>
              </a:spcAft>
            </a:pPr>
            <a:endParaRPr lang="en-US" sz="1600" dirty="0">
              <a:effectLst/>
              <a:latin typeface="Century Gothic"/>
              <a:ea typeface="ＭＳ 明朝"/>
              <a:cs typeface="Century Gothic"/>
            </a:endParaRPr>
          </a:p>
          <a:p>
            <a:pPr marR="0" lvl="0">
              <a:spcBef>
                <a:spcPts val="0"/>
              </a:spcBef>
              <a:spcAft>
                <a:spcPts val="0"/>
              </a:spcAft>
            </a:pPr>
            <a:r>
              <a:rPr lang="en-US" sz="1600" dirty="0" smtClean="0">
                <a:effectLst/>
                <a:latin typeface="Century Gothic"/>
                <a:ea typeface="ＭＳ 明朝"/>
                <a:cs typeface="Century Gothic"/>
              </a:rPr>
              <a:t>Founder/Past </a:t>
            </a:r>
            <a:r>
              <a:rPr lang="en-US" sz="1600" dirty="0">
                <a:effectLst/>
                <a:latin typeface="Century Gothic"/>
                <a:ea typeface="ＭＳ 明朝"/>
                <a:cs typeface="Century Gothic"/>
              </a:rPr>
              <a:t>Coordinator of the </a:t>
            </a:r>
            <a:r>
              <a:rPr lang="en-US" sz="1600" dirty="0" smtClean="0">
                <a:effectLst/>
                <a:latin typeface="Century Gothic"/>
                <a:ea typeface="ＭＳ 明朝"/>
                <a:cs typeface="Century Gothic"/>
              </a:rPr>
              <a:t>Learning </a:t>
            </a:r>
            <a:r>
              <a:rPr lang="en-US" sz="1600" dirty="0">
                <a:effectLst/>
                <a:latin typeface="Century Gothic"/>
                <a:ea typeface="ＭＳ 明朝"/>
                <a:cs typeface="Century Gothic"/>
              </a:rPr>
              <a:t>Assistance Support Systems at </a:t>
            </a:r>
            <a:r>
              <a:rPr lang="en-US" sz="1600" dirty="0" smtClean="0">
                <a:effectLst/>
                <a:latin typeface="Century Gothic"/>
                <a:ea typeface="ＭＳ 明朝"/>
                <a:cs typeface="Century Gothic"/>
              </a:rPr>
              <a:t>California </a:t>
            </a:r>
            <a:r>
              <a:rPr lang="en-US" sz="1600" dirty="0">
                <a:effectLst/>
                <a:latin typeface="Century Gothic"/>
                <a:ea typeface="ＭＳ 明朝"/>
                <a:cs typeface="Century Gothic"/>
              </a:rPr>
              <a:t>State University-Long </a:t>
            </a:r>
            <a:r>
              <a:rPr lang="en-US" sz="1600" dirty="0" smtClean="0">
                <a:effectLst/>
                <a:latin typeface="Century Gothic"/>
                <a:ea typeface="ＭＳ 明朝"/>
                <a:cs typeface="Century Gothic"/>
              </a:rPr>
              <a:t>Beach</a:t>
            </a:r>
          </a:p>
          <a:p>
            <a:pPr marR="0" lvl="0">
              <a:spcBef>
                <a:spcPts val="0"/>
              </a:spcBef>
              <a:spcAft>
                <a:spcPts val="0"/>
              </a:spcAft>
            </a:pPr>
            <a:endParaRPr lang="en-US" sz="1600" dirty="0">
              <a:effectLst/>
              <a:latin typeface="Century Gothic"/>
              <a:ea typeface="ＭＳ 明朝"/>
              <a:cs typeface="Century Gothic"/>
            </a:endParaRPr>
          </a:p>
          <a:p>
            <a:pPr marR="0" lvl="0">
              <a:spcBef>
                <a:spcPts val="0"/>
              </a:spcBef>
              <a:spcAft>
                <a:spcPts val="0"/>
              </a:spcAft>
            </a:pPr>
            <a:r>
              <a:rPr lang="en-US" sz="1600" dirty="0">
                <a:effectLst/>
                <a:latin typeface="Century Gothic"/>
                <a:ea typeface="ＭＳ 明朝"/>
                <a:cs typeface="Century Gothic"/>
              </a:rPr>
              <a:t>Prolific </a:t>
            </a:r>
            <a:r>
              <a:rPr lang="en-US" sz="1600" dirty="0" smtClean="0">
                <a:effectLst/>
                <a:latin typeface="Century Gothic"/>
                <a:ea typeface="ＭＳ 明朝"/>
                <a:cs typeface="Century Gothic"/>
              </a:rPr>
              <a:t>Author </a:t>
            </a:r>
            <a:r>
              <a:rPr lang="en-US" sz="1600" dirty="0">
                <a:effectLst/>
                <a:latin typeface="Century Gothic"/>
                <a:ea typeface="ＭＳ 明朝"/>
                <a:cs typeface="Century Gothic"/>
              </a:rPr>
              <a:t>with </a:t>
            </a:r>
            <a:r>
              <a:rPr lang="en-US" sz="1600" dirty="0" smtClean="0">
                <a:latin typeface="Century Gothic"/>
                <a:ea typeface="ＭＳ 明朝"/>
                <a:cs typeface="Century Gothic"/>
              </a:rPr>
              <a:t>Six </a:t>
            </a:r>
            <a:r>
              <a:rPr lang="en-US" sz="1600" dirty="0" smtClean="0">
                <a:effectLst/>
                <a:latin typeface="Century Gothic"/>
                <a:ea typeface="ＭＳ 明朝"/>
                <a:cs typeface="Century Gothic"/>
              </a:rPr>
              <a:t>Study-Skills Textbooks </a:t>
            </a:r>
            <a:endParaRPr lang="en-US" sz="1600" dirty="0" smtClean="0">
              <a:latin typeface="Century Gothic"/>
              <a:ea typeface="ＭＳ 明朝"/>
              <a:cs typeface="Century Gothic"/>
            </a:endParaRPr>
          </a:p>
          <a:p>
            <a:pPr marR="0" lvl="0">
              <a:spcBef>
                <a:spcPts val="0"/>
              </a:spcBef>
              <a:spcAft>
                <a:spcPts val="0"/>
              </a:spcAft>
            </a:pPr>
            <a:endParaRPr lang="en-US" sz="1600" dirty="0" smtClean="0">
              <a:effectLst/>
              <a:latin typeface="Century Gothic"/>
              <a:ea typeface="ＭＳ 明朝"/>
              <a:cs typeface="Century Gothic"/>
            </a:endParaRPr>
          </a:p>
          <a:p>
            <a:pPr marR="0" lvl="0">
              <a:spcBef>
                <a:spcPts val="0"/>
              </a:spcBef>
              <a:spcAft>
                <a:spcPts val="0"/>
              </a:spcAft>
            </a:pPr>
            <a:r>
              <a:rPr lang="en-US" sz="1600" smtClean="0">
                <a:latin typeface="Century Gothic"/>
                <a:ea typeface="ＭＳ 明朝"/>
                <a:cs typeface="Century Gothic"/>
              </a:rPr>
              <a:t>Co-creator </a:t>
            </a:r>
            <a:r>
              <a:rPr lang="en-US" sz="1600" dirty="0" smtClean="0">
                <a:latin typeface="Century Gothic"/>
                <a:ea typeface="ＭＳ 明朝"/>
                <a:cs typeface="Century Gothic"/>
              </a:rPr>
              <a:t>of LSCHE Website</a:t>
            </a:r>
          </a:p>
          <a:p>
            <a:pPr marR="0" lvl="0">
              <a:spcBef>
                <a:spcPts val="0"/>
              </a:spcBef>
              <a:spcAft>
                <a:spcPts val="0"/>
              </a:spcAft>
            </a:pPr>
            <a:endParaRPr lang="en-US" sz="1600" dirty="0">
              <a:effectLst/>
              <a:latin typeface="Century Gothic"/>
              <a:ea typeface="ＭＳ 明朝"/>
              <a:cs typeface="Century Gothic"/>
            </a:endParaRPr>
          </a:p>
          <a:p>
            <a:r>
              <a:rPr lang="en-US" sz="1600" dirty="0">
                <a:latin typeface="Century Gothic"/>
                <a:ea typeface="ＭＳ 明朝"/>
                <a:cs typeface="Century Gothic"/>
              </a:rPr>
              <a:t>CRLA Awards: Rudy Anniversary Award, Long and Outstanding Service Award, Board Special Recognition Awards</a:t>
            </a:r>
          </a:p>
          <a:p>
            <a:pPr marR="0" lvl="0">
              <a:spcBef>
                <a:spcPts val="0"/>
              </a:spcBef>
              <a:spcAft>
                <a:spcPts val="0"/>
              </a:spcAft>
            </a:pPr>
            <a:endParaRPr lang="en-US" sz="1600" dirty="0" smtClean="0">
              <a:effectLst/>
              <a:latin typeface="Century Gothic"/>
              <a:ea typeface="ＭＳ 明朝"/>
              <a:cs typeface="Century Gothic"/>
            </a:endParaRPr>
          </a:p>
          <a:p>
            <a:pPr marR="0" lvl="0">
              <a:spcBef>
                <a:spcPts val="0"/>
              </a:spcBef>
              <a:spcAft>
                <a:spcPts val="0"/>
              </a:spcAft>
            </a:pPr>
            <a:endParaRPr lang="en-US" sz="1600" dirty="0" smtClean="0">
              <a:effectLst/>
              <a:latin typeface="Century Gothic"/>
              <a:ea typeface="ＭＳ 明朝"/>
              <a:cs typeface="Century Gothic"/>
            </a:endParaRPr>
          </a:p>
          <a:p>
            <a:pPr marL="0" marR="0">
              <a:spcBef>
                <a:spcPts val="0"/>
              </a:spcBef>
              <a:spcAft>
                <a:spcPts val="0"/>
              </a:spcAft>
            </a:pPr>
            <a:r>
              <a:rPr lang="en-US" dirty="0">
                <a:effectLst/>
                <a:latin typeface="Times New Roman"/>
                <a:ea typeface="ＭＳ 明朝"/>
              </a:rPr>
              <a:t> </a:t>
            </a:r>
          </a:p>
        </p:txBody>
      </p:sp>
      <p:pic>
        <p:nvPicPr>
          <p:cNvPr id="2" name="Picture 1" descr="frankchris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5841" y="250022"/>
            <a:ext cx="2177491" cy="3273798"/>
          </a:xfrm>
          <a:prstGeom prst="rect">
            <a:avLst/>
          </a:prstGeom>
          <a:noFill/>
          <a:ln w="38100" cmpd="sng">
            <a:solidFill>
              <a:srgbClr val="000000"/>
            </a:solidFill>
            <a:bevel/>
          </a:ln>
        </p:spPr>
      </p:pic>
      <p:sp>
        <p:nvSpPr>
          <p:cNvPr id="8" name="TextBox 7"/>
          <p:cNvSpPr txBox="1"/>
          <p:nvPr/>
        </p:nvSpPr>
        <p:spPr>
          <a:xfrm>
            <a:off x="6035989" y="4053387"/>
            <a:ext cx="2900273" cy="1846659"/>
          </a:xfrm>
          <a:prstGeom prst="rect">
            <a:avLst/>
          </a:prstGeom>
          <a:noFill/>
        </p:spPr>
        <p:txBody>
          <a:bodyPr wrap="square" rtlCol="0">
            <a:spAutoFit/>
          </a:bodyPr>
          <a:lstStyle/>
          <a:p>
            <a:r>
              <a:rPr lang="en-US" i="1" dirty="0" smtClean="0">
                <a:solidFill>
                  <a:schemeClr val="bg2">
                    <a:lumMod val="50000"/>
                  </a:schemeClr>
                </a:solidFill>
              </a:rPr>
              <a:t>“His energy was endless as he mentored us, taught us, and led us by example.” </a:t>
            </a:r>
            <a:endParaRPr lang="en-US" dirty="0">
              <a:solidFill>
                <a:schemeClr val="bg2">
                  <a:lumMod val="50000"/>
                </a:schemeClr>
              </a:solidFill>
            </a:endParaRPr>
          </a:p>
          <a:p>
            <a:endParaRPr lang="en-US" dirty="0" smtClean="0">
              <a:solidFill>
                <a:schemeClr val="bg2">
                  <a:lumMod val="50000"/>
                </a:schemeClr>
              </a:solidFill>
            </a:endParaRPr>
          </a:p>
          <a:p>
            <a:pPr algn="r"/>
            <a:r>
              <a:rPr lang="en-US" sz="1400" dirty="0" smtClean="0">
                <a:solidFill>
                  <a:schemeClr val="bg2">
                    <a:lumMod val="50000"/>
                  </a:schemeClr>
                </a:solidFill>
              </a:rPr>
              <a:t>Rick Sheets, Former Director, Learning Support Center , Paradise Valley Community College </a:t>
            </a:r>
            <a:endParaRPr lang="en-US" dirty="0"/>
          </a:p>
        </p:txBody>
      </p:sp>
    </p:spTree>
    <p:extLst>
      <p:ext uri="{BB962C8B-B14F-4D97-AF65-F5344CB8AC3E}">
        <p14:creationId xmlns:p14="http://schemas.microsoft.com/office/powerpoint/2010/main" xmlns="" val="14430996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dirty="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p>
        </p:txBody>
      </p:sp>
      <p:sp>
        <p:nvSpPr>
          <p:cNvPr id="12" name="Text Box 3"/>
          <p:cNvSpPr txBox="1"/>
          <p:nvPr/>
        </p:nvSpPr>
        <p:spPr>
          <a:xfrm>
            <a:off x="3980348" y="834939"/>
            <a:ext cx="4988529" cy="5159548"/>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algn="ctr"/>
            <a:r>
              <a:rPr lang="en-US" sz="2000" b="1" dirty="0">
                <a:latin typeface="Century Gothic"/>
                <a:ea typeface="ＭＳ Ｐゴシック" charset="0"/>
                <a:cs typeface="Century Gothic"/>
              </a:rPr>
              <a:t>Gene </a:t>
            </a:r>
            <a:r>
              <a:rPr lang="en-US" sz="2000" b="1" dirty="0" err="1" smtClean="0">
                <a:latin typeface="Century Gothic"/>
                <a:ea typeface="ＭＳ Ｐゴシック" charset="0"/>
                <a:cs typeface="Century Gothic"/>
              </a:rPr>
              <a:t>Kerstiens</a:t>
            </a:r>
            <a:r>
              <a:rPr lang="en-US" sz="2000" b="1" dirty="0" smtClean="0">
                <a:latin typeface="Century Gothic"/>
                <a:ea typeface="ＭＳ Ｐゴシック" charset="0"/>
                <a:cs typeface="Century Gothic"/>
              </a:rPr>
              <a:t>,</a:t>
            </a:r>
            <a:r>
              <a:rPr lang="en-US" sz="2000" b="1" dirty="0" smtClean="0">
                <a:latin typeface="Century Gothic"/>
                <a:cs typeface="Century Gothic"/>
              </a:rPr>
              <a:t> </a:t>
            </a:r>
          </a:p>
          <a:p>
            <a:pPr algn="ctr"/>
            <a:r>
              <a:rPr lang="en-US" sz="2000" b="1" dirty="0" smtClean="0">
                <a:latin typeface="Century Gothic"/>
                <a:cs typeface="Century Gothic"/>
              </a:rPr>
              <a:t>CLADEA Founding Fellow </a:t>
            </a:r>
          </a:p>
          <a:p>
            <a:endParaRPr lang="en-US" sz="1600" dirty="0">
              <a:latin typeface="Century Gothic"/>
              <a:cs typeface="Century Gothic"/>
            </a:endParaRPr>
          </a:p>
          <a:p>
            <a:r>
              <a:rPr lang="en-US" sz="1600" dirty="0">
                <a:latin typeface="Century Gothic"/>
                <a:cs typeface="Century Gothic"/>
              </a:rPr>
              <a:t>Professor of English/Reading and Associate Dean of Instruction, El Camino College, CA </a:t>
            </a:r>
          </a:p>
          <a:p>
            <a:endParaRPr lang="en-US" sz="1600" dirty="0" smtClean="0">
              <a:latin typeface="Century Gothic"/>
              <a:cs typeface="Century Gothic"/>
            </a:endParaRPr>
          </a:p>
          <a:p>
            <a:r>
              <a:rPr lang="en-US" sz="1600" dirty="0" smtClean="0">
                <a:latin typeface="Century Gothic"/>
                <a:cs typeface="Century Gothic"/>
              </a:rPr>
              <a:t>Co</a:t>
            </a:r>
            <a:r>
              <a:rPr lang="en-US" sz="1600" dirty="0">
                <a:latin typeface="Century Gothic"/>
                <a:cs typeface="Century Gothic"/>
              </a:rPr>
              <a:t>-founder and </a:t>
            </a:r>
            <a:r>
              <a:rPr lang="en-US" sz="1600" dirty="0" smtClean="0">
                <a:latin typeface="Century Gothic"/>
                <a:cs typeface="Century Gothic"/>
              </a:rPr>
              <a:t>5</a:t>
            </a:r>
            <a:r>
              <a:rPr lang="en-US" sz="1600" baseline="30000" dirty="0" smtClean="0">
                <a:latin typeface="Century Gothic"/>
                <a:cs typeface="Century Gothic"/>
              </a:rPr>
              <a:t>th</a:t>
            </a:r>
            <a:r>
              <a:rPr lang="en-US" sz="1600" dirty="0" smtClean="0">
                <a:latin typeface="Century Gothic"/>
                <a:cs typeface="Century Gothic"/>
              </a:rPr>
              <a:t> </a:t>
            </a:r>
            <a:r>
              <a:rPr lang="en-US" sz="1600" dirty="0">
                <a:latin typeface="Century Gothic"/>
                <a:cs typeface="Century Gothic"/>
              </a:rPr>
              <a:t>President of CRLA</a:t>
            </a:r>
          </a:p>
          <a:p>
            <a:r>
              <a:rPr lang="en-US" sz="1600" dirty="0" smtClean="0">
                <a:latin typeface="Century Gothic"/>
                <a:cs typeface="Century Gothic"/>
              </a:rPr>
              <a:t>Director </a:t>
            </a:r>
            <a:r>
              <a:rPr lang="en-US" sz="1600" dirty="0">
                <a:latin typeface="Century Gothic"/>
                <a:cs typeface="Century Gothic"/>
              </a:rPr>
              <a:t>of Andragogy </a:t>
            </a:r>
            <a:r>
              <a:rPr lang="en-US" sz="1600" dirty="0" smtClean="0">
                <a:latin typeface="Century Gothic"/>
                <a:cs typeface="Century Gothic"/>
              </a:rPr>
              <a:t>Associates</a:t>
            </a:r>
          </a:p>
          <a:p>
            <a:endParaRPr lang="en-US" sz="1600" dirty="0">
              <a:latin typeface="Century Gothic"/>
              <a:cs typeface="Century Gothic"/>
            </a:endParaRPr>
          </a:p>
          <a:p>
            <a:r>
              <a:rPr lang="en-US" sz="1600" dirty="0" smtClean="0">
                <a:latin typeface="Century Gothic"/>
                <a:cs typeface="Century Gothic"/>
              </a:rPr>
              <a:t>Co-Author </a:t>
            </a:r>
            <a:r>
              <a:rPr lang="en-US" sz="1600" dirty="0">
                <a:latin typeface="Century Gothic"/>
                <a:cs typeface="Century Gothic"/>
              </a:rPr>
              <a:t>of the </a:t>
            </a:r>
            <a:r>
              <a:rPr lang="en-US" sz="1600" i="1" dirty="0">
                <a:latin typeface="Century Gothic"/>
                <a:cs typeface="Century Gothic"/>
              </a:rPr>
              <a:t>Study Behavior Inventory</a:t>
            </a:r>
            <a:endParaRPr lang="en-US" sz="1600" dirty="0">
              <a:latin typeface="Century Gothic"/>
              <a:cs typeface="Century Gothic"/>
            </a:endParaRPr>
          </a:p>
          <a:p>
            <a:r>
              <a:rPr lang="en-US" sz="1600" dirty="0" smtClean="0">
                <a:latin typeface="Century Gothic"/>
                <a:cs typeface="Century Gothic"/>
              </a:rPr>
              <a:t>Editor </a:t>
            </a:r>
            <a:r>
              <a:rPr lang="en-US" sz="1600" dirty="0">
                <a:latin typeface="Century Gothic"/>
                <a:cs typeface="Century Gothic"/>
              </a:rPr>
              <a:t>of the </a:t>
            </a:r>
            <a:r>
              <a:rPr lang="en-US" sz="1600" i="1" dirty="0">
                <a:latin typeface="Century Gothic"/>
                <a:cs typeface="Century Gothic"/>
              </a:rPr>
              <a:t>Review of Research in Developmental Education</a:t>
            </a:r>
            <a:r>
              <a:rPr lang="en-US" sz="1600" dirty="0">
                <a:latin typeface="Century Gothic"/>
                <a:cs typeface="Century Gothic"/>
              </a:rPr>
              <a:t>, </a:t>
            </a:r>
            <a:r>
              <a:rPr lang="en-US" sz="1600" i="1" dirty="0">
                <a:latin typeface="Century Gothic"/>
                <a:cs typeface="Century Gothic"/>
              </a:rPr>
              <a:t>Journal of College Reading and Learning</a:t>
            </a:r>
            <a:r>
              <a:rPr lang="en-US" sz="1600" dirty="0">
                <a:latin typeface="Century Gothic"/>
                <a:cs typeface="Century Gothic"/>
              </a:rPr>
              <a:t>, and Advisory Editor of the </a:t>
            </a:r>
            <a:r>
              <a:rPr lang="en-US" sz="1600" i="1" dirty="0">
                <a:latin typeface="Century Gothic"/>
                <a:cs typeface="Century Gothic"/>
              </a:rPr>
              <a:t>Journal of </a:t>
            </a:r>
            <a:r>
              <a:rPr lang="en-US" sz="1600" i="1" dirty="0" smtClean="0">
                <a:latin typeface="Century Gothic"/>
                <a:cs typeface="Century Gothic"/>
              </a:rPr>
              <a:t>Reading</a:t>
            </a:r>
          </a:p>
          <a:p>
            <a:endParaRPr lang="en-US" sz="1600" dirty="0" smtClean="0">
              <a:latin typeface="Century Gothic"/>
              <a:cs typeface="Century Gothic"/>
            </a:endParaRPr>
          </a:p>
          <a:p>
            <a:r>
              <a:rPr lang="en-US" sz="1600" dirty="0" smtClean="0">
                <a:latin typeface="Century Gothic"/>
                <a:cs typeface="Century Gothic"/>
              </a:rPr>
              <a:t>Recipient, CRLA</a:t>
            </a:r>
            <a:r>
              <a:rPr lang="ja-JP" altLang="en-US" sz="1600" dirty="0" smtClean="0">
                <a:latin typeface="Century Gothic"/>
                <a:cs typeface="Century Gothic"/>
              </a:rPr>
              <a:t>’</a:t>
            </a:r>
            <a:r>
              <a:rPr lang="en-US" sz="1600" dirty="0" smtClean="0">
                <a:latin typeface="Century Gothic"/>
                <a:cs typeface="Century Gothic"/>
              </a:rPr>
              <a:t>s </a:t>
            </a:r>
            <a:r>
              <a:rPr lang="en-US" sz="1600" dirty="0">
                <a:latin typeface="Century Gothic"/>
                <a:cs typeface="Century Gothic"/>
              </a:rPr>
              <a:t>Board Special Recognition Award (Jade Award 35th Anniversary Award</a:t>
            </a:r>
            <a:r>
              <a:rPr lang="en-US" sz="1600" dirty="0" smtClean="0">
                <a:latin typeface="Century Gothic"/>
                <a:cs typeface="Century Gothic"/>
              </a:rPr>
              <a:t>), </a:t>
            </a:r>
            <a:r>
              <a:rPr lang="en-US" sz="1600" dirty="0">
                <a:latin typeface="Century Gothic"/>
                <a:cs typeface="Century Gothic"/>
              </a:rPr>
              <a:t>CRLA’s Long and Outstanding Service Award </a:t>
            </a:r>
          </a:p>
          <a:p>
            <a:pPr>
              <a:spcBef>
                <a:spcPct val="50000"/>
              </a:spcBef>
            </a:pPr>
            <a:endParaRPr lang="en-US" sz="1600" i="1" dirty="0">
              <a:latin typeface="Century Gothic"/>
              <a:cs typeface="Century Gothic"/>
            </a:endParaRPr>
          </a:p>
          <a:p>
            <a:pPr marL="285750" indent="-285750">
              <a:buFont typeface="Arial"/>
              <a:buChar char="•"/>
            </a:pPr>
            <a:endParaRPr lang="en-US" sz="1600" dirty="0">
              <a:latin typeface="Century Gothic"/>
              <a:cs typeface="Century Gothic"/>
            </a:endParaRPr>
          </a:p>
          <a:p>
            <a:pPr marL="0" marR="0">
              <a:spcBef>
                <a:spcPts val="0"/>
              </a:spcBef>
              <a:spcAft>
                <a:spcPts val="0"/>
              </a:spcAft>
            </a:pPr>
            <a:r>
              <a:rPr lang="en-US" dirty="0">
                <a:effectLst/>
                <a:latin typeface="Century Gothic"/>
                <a:ea typeface="ＭＳ 明朝"/>
                <a:cs typeface="Century Gothic"/>
              </a:rPr>
              <a:t> </a:t>
            </a:r>
          </a:p>
        </p:txBody>
      </p:sp>
      <p:sp>
        <p:nvSpPr>
          <p:cNvPr id="3" name="TextBox 2"/>
          <p:cNvSpPr txBox="1"/>
          <p:nvPr/>
        </p:nvSpPr>
        <p:spPr>
          <a:xfrm>
            <a:off x="164585" y="3048001"/>
            <a:ext cx="3520435" cy="3828741"/>
          </a:xfrm>
          <a:prstGeom prst="rect">
            <a:avLst/>
          </a:prstGeom>
          <a:noFill/>
        </p:spPr>
        <p:txBody>
          <a:bodyPr wrap="square" rtlCol="0">
            <a:spAutoFit/>
          </a:bodyPr>
          <a:lstStyle/>
          <a:p>
            <a:pPr>
              <a:spcBef>
                <a:spcPct val="20000"/>
              </a:spcBef>
              <a:buFont typeface="Wingdings" charset="0"/>
              <a:buNone/>
            </a:pPr>
            <a:r>
              <a:rPr lang="ja-JP" altLang="en-US" i="1" dirty="0">
                <a:solidFill>
                  <a:srgbClr val="4C3490"/>
                </a:solidFill>
              </a:rPr>
              <a:t>“</a:t>
            </a:r>
            <a:r>
              <a:rPr lang="en-US" i="1" dirty="0">
                <a:solidFill>
                  <a:srgbClr val="4C3490"/>
                </a:solidFill>
              </a:rPr>
              <a:t>If I were to sum up Gene's professional life, a life of over 40 active years, I would use the following words: collegial, intellectually challenging, mentor, author, editor, administrator, researcher, critic, and above all a colleague--for many in developmental education and learning assistance, a caring friend.</a:t>
            </a:r>
            <a:r>
              <a:rPr lang="ja-JP" altLang="en-US" i="1" dirty="0">
                <a:solidFill>
                  <a:srgbClr val="4C3490"/>
                </a:solidFill>
              </a:rPr>
              <a:t>”</a:t>
            </a:r>
            <a:r>
              <a:rPr lang="en-US" dirty="0">
                <a:solidFill>
                  <a:srgbClr val="4C3490"/>
                </a:solidFill>
              </a:rPr>
              <a:t>        </a:t>
            </a:r>
            <a:r>
              <a:rPr lang="en-US" sz="1400" dirty="0">
                <a:solidFill>
                  <a:srgbClr val="4C3490"/>
                </a:solidFill>
              </a:rPr>
              <a:t>			</a:t>
            </a:r>
          </a:p>
          <a:p>
            <a:pPr algn="r">
              <a:spcBef>
                <a:spcPct val="20000"/>
              </a:spcBef>
              <a:buFont typeface="Wingdings" charset="0"/>
              <a:buNone/>
            </a:pPr>
            <a:r>
              <a:rPr lang="en-US" sz="1400" dirty="0" smtClean="0">
                <a:solidFill>
                  <a:srgbClr val="4C3490"/>
                </a:solidFill>
              </a:rPr>
              <a:t>Frank </a:t>
            </a:r>
            <a:r>
              <a:rPr lang="en-US" sz="1400" dirty="0">
                <a:solidFill>
                  <a:srgbClr val="4C3490"/>
                </a:solidFill>
              </a:rPr>
              <a:t>L. Christ, Co-founder of CRLA</a:t>
            </a:r>
          </a:p>
          <a:p>
            <a:endParaRPr lang="en-US" sz="1400" dirty="0">
              <a:solidFill>
                <a:srgbClr val="4C3490"/>
              </a:solidFill>
            </a:endParaRPr>
          </a:p>
        </p:txBody>
      </p:sp>
      <p:pic>
        <p:nvPicPr>
          <p:cNvPr id="8" name="Picture 4" descr="g_kerstiens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850900" y="186954"/>
            <a:ext cx="1739900" cy="2743200"/>
          </a:xfrm>
          <a:prstGeom prst="rect">
            <a:avLst/>
          </a:prstGeom>
        </p:spPr>
      </p:pic>
    </p:spTree>
    <p:extLst>
      <p:ext uri="{BB962C8B-B14F-4D97-AF65-F5344CB8AC3E}">
        <p14:creationId xmlns:p14="http://schemas.microsoft.com/office/powerpoint/2010/main" xmlns="" val="26814054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dirty="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p>
        </p:txBody>
      </p:sp>
      <p:sp>
        <p:nvSpPr>
          <p:cNvPr id="12" name="Text Box 3"/>
          <p:cNvSpPr txBox="1"/>
          <p:nvPr/>
        </p:nvSpPr>
        <p:spPr>
          <a:xfrm>
            <a:off x="3983288" y="600395"/>
            <a:ext cx="4985174" cy="5329947"/>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algn="ctr"/>
            <a:r>
              <a:rPr lang="en-US" sz="2000" b="1" dirty="0">
                <a:latin typeface="Century Gothic"/>
                <a:cs typeface="Century Gothic"/>
              </a:rPr>
              <a:t> </a:t>
            </a:r>
            <a:r>
              <a:rPr lang="en-US" sz="2000" b="1" dirty="0" smtClean="0">
                <a:latin typeface="Century Gothic"/>
                <a:cs typeface="Century Gothic"/>
              </a:rPr>
              <a:t>Martha Maxwell, </a:t>
            </a:r>
          </a:p>
          <a:p>
            <a:pPr algn="ctr"/>
            <a:r>
              <a:rPr lang="en-US" sz="2000" b="1" dirty="0" smtClean="0">
                <a:latin typeface="Century Gothic"/>
                <a:cs typeface="Century Gothic"/>
              </a:rPr>
              <a:t>Envisioned </a:t>
            </a:r>
            <a:r>
              <a:rPr lang="en-US" sz="2000" b="1" dirty="0">
                <a:latin typeface="Century Gothic"/>
                <a:cs typeface="Century Gothic"/>
              </a:rPr>
              <a:t>CLADEA </a:t>
            </a:r>
            <a:r>
              <a:rPr lang="en-US" sz="2000" b="1" dirty="0" smtClean="0">
                <a:latin typeface="Century Gothic"/>
                <a:cs typeface="Century Gothic"/>
              </a:rPr>
              <a:t>Fellows </a:t>
            </a:r>
          </a:p>
          <a:p>
            <a:pPr algn="ctr"/>
            <a:r>
              <a:rPr lang="en-US" sz="2000" b="1" dirty="0" smtClean="0">
                <a:latin typeface="Century Gothic"/>
                <a:cs typeface="Century Gothic"/>
              </a:rPr>
              <a:t>&amp; </a:t>
            </a:r>
            <a:r>
              <a:rPr lang="en-US" sz="2000" b="1" dirty="0">
                <a:latin typeface="Century Gothic"/>
                <a:cs typeface="Century Gothic"/>
              </a:rPr>
              <a:t>Founding Fellow </a:t>
            </a:r>
          </a:p>
          <a:p>
            <a:endParaRPr lang="en-US" dirty="0" smtClean="0">
              <a:latin typeface="Century Gothic"/>
              <a:cs typeface="Century Gothic"/>
            </a:endParaRPr>
          </a:p>
          <a:p>
            <a:r>
              <a:rPr lang="en-US" sz="1600" dirty="0" smtClean="0">
                <a:latin typeface="Century Gothic"/>
                <a:cs typeface="Century Gothic"/>
              </a:rPr>
              <a:t>Over 50-Year Career &amp; Pioneer in </a:t>
            </a:r>
            <a:r>
              <a:rPr lang="en-US" sz="1600" dirty="0">
                <a:latin typeface="Century Gothic"/>
                <a:cs typeface="Century Gothic"/>
              </a:rPr>
              <a:t>the </a:t>
            </a:r>
            <a:r>
              <a:rPr lang="en-US" sz="1600" dirty="0" smtClean="0">
                <a:latin typeface="Century Gothic"/>
                <a:cs typeface="Century Gothic"/>
              </a:rPr>
              <a:t>Field </a:t>
            </a:r>
          </a:p>
          <a:p>
            <a:endParaRPr lang="en-US" sz="1600" dirty="0">
              <a:latin typeface="Century Gothic"/>
              <a:cs typeface="Century Gothic"/>
            </a:endParaRPr>
          </a:p>
          <a:p>
            <a:r>
              <a:rPr lang="en-US" sz="1600" dirty="0" smtClean="0">
                <a:latin typeface="Century Gothic"/>
                <a:cs typeface="Century Gothic"/>
              </a:rPr>
              <a:t>Founded and Directed Learning </a:t>
            </a:r>
            <a:r>
              <a:rPr lang="en-US" sz="1600" dirty="0">
                <a:latin typeface="Century Gothic"/>
                <a:cs typeface="Century Gothic"/>
              </a:rPr>
              <a:t>C</a:t>
            </a:r>
            <a:r>
              <a:rPr lang="en-US" sz="1600" dirty="0" smtClean="0">
                <a:latin typeface="Century Gothic"/>
                <a:cs typeface="Century Gothic"/>
              </a:rPr>
              <a:t>enters at the American University, the University of Maryland, and the University of California at Berkeley</a:t>
            </a:r>
            <a:endParaRPr lang="en-US" sz="1600" dirty="0">
              <a:latin typeface="Century Gothic"/>
              <a:cs typeface="Century Gothic"/>
            </a:endParaRPr>
          </a:p>
          <a:p>
            <a:endParaRPr lang="en-US" sz="1600" dirty="0">
              <a:latin typeface="Century Gothic"/>
              <a:cs typeface="Century Gothic"/>
            </a:endParaRPr>
          </a:p>
          <a:p>
            <a:r>
              <a:rPr lang="en-US" sz="1600" dirty="0">
                <a:latin typeface="Century Gothic"/>
                <a:cs typeface="Century Gothic"/>
              </a:rPr>
              <a:t>Prolific S</a:t>
            </a:r>
            <a:r>
              <a:rPr lang="en-US" sz="1600" dirty="0" smtClean="0">
                <a:latin typeface="Century Gothic"/>
                <a:cs typeface="Century Gothic"/>
              </a:rPr>
              <a:t>cholar Including the Classic</a:t>
            </a:r>
            <a:r>
              <a:rPr lang="en-US" sz="1600" dirty="0">
                <a:latin typeface="Century Gothic"/>
                <a:cs typeface="Century Gothic"/>
              </a:rPr>
              <a:t>, </a:t>
            </a:r>
            <a:r>
              <a:rPr lang="en-US" sz="1600" i="1" dirty="0">
                <a:latin typeface="Century Gothic"/>
                <a:cs typeface="Century Gothic"/>
              </a:rPr>
              <a:t>Improving Student Learning Skills</a:t>
            </a:r>
            <a:r>
              <a:rPr lang="en-US" sz="1600" dirty="0">
                <a:latin typeface="Century Gothic"/>
                <a:cs typeface="Century Gothic"/>
              </a:rPr>
              <a:t> </a:t>
            </a:r>
            <a:endParaRPr lang="en-US" sz="1600" dirty="0" smtClean="0">
              <a:latin typeface="Century Gothic"/>
              <a:cs typeface="Century Gothic"/>
            </a:endParaRPr>
          </a:p>
          <a:p>
            <a:endParaRPr lang="en-US" sz="1600" dirty="0" smtClean="0">
              <a:latin typeface="Century Gothic"/>
              <a:cs typeface="Century Gothic"/>
            </a:endParaRPr>
          </a:p>
          <a:p>
            <a:r>
              <a:rPr lang="en-US" sz="1600" dirty="0" smtClean="0">
                <a:latin typeface="Century Gothic"/>
                <a:cs typeface="Century Gothic"/>
              </a:rPr>
              <a:t>“…Counselor, Teacher, Academic Advisor, Reading and Learning Disabilities Specialists, Researcher, Administrator, and Perennial Student” (in her own words)</a:t>
            </a:r>
          </a:p>
          <a:p>
            <a:endParaRPr lang="en-US" dirty="0"/>
          </a:p>
          <a:p>
            <a:endParaRPr lang="en-US" dirty="0"/>
          </a:p>
          <a:p>
            <a:endParaRPr lang="en-US" dirty="0"/>
          </a:p>
          <a:p>
            <a:pPr>
              <a:buFont typeface="Wingdings" charset="0"/>
              <a:buChar char="v"/>
            </a:pPr>
            <a:endParaRPr lang="en-US" sz="1600" dirty="0"/>
          </a:p>
          <a:p>
            <a:pPr marR="0" lvl="0">
              <a:spcBef>
                <a:spcPts val="0"/>
              </a:spcBef>
              <a:spcAft>
                <a:spcPts val="0"/>
              </a:spcAft>
            </a:pPr>
            <a:endParaRPr lang="en-US" sz="1600" dirty="0" smtClean="0">
              <a:effectLst/>
              <a:latin typeface="Century Gothic"/>
              <a:ea typeface="ＭＳ 明朝"/>
              <a:cs typeface="Century Gothic"/>
            </a:endParaRPr>
          </a:p>
          <a:p>
            <a:pPr marL="0" marR="0">
              <a:spcBef>
                <a:spcPts val="0"/>
              </a:spcBef>
              <a:spcAft>
                <a:spcPts val="0"/>
              </a:spcAft>
            </a:pPr>
            <a:r>
              <a:rPr lang="en-US" dirty="0">
                <a:effectLst/>
                <a:latin typeface="Times New Roman"/>
                <a:ea typeface="ＭＳ 明朝"/>
              </a:rPr>
              <a:t> </a:t>
            </a:r>
          </a:p>
        </p:txBody>
      </p:sp>
      <p:sp>
        <p:nvSpPr>
          <p:cNvPr id="3" name="TextBox 2"/>
          <p:cNvSpPr txBox="1"/>
          <p:nvPr/>
        </p:nvSpPr>
        <p:spPr>
          <a:xfrm>
            <a:off x="190773" y="3265369"/>
            <a:ext cx="3677056" cy="3108544"/>
          </a:xfrm>
          <a:prstGeom prst="rect">
            <a:avLst/>
          </a:prstGeom>
          <a:noFill/>
        </p:spPr>
        <p:txBody>
          <a:bodyPr wrap="square" rtlCol="0">
            <a:spAutoFit/>
          </a:bodyPr>
          <a:lstStyle/>
          <a:p>
            <a:r>
              <a:rPr lang="ja-JP" altLang="en-US" i="1" dirty="0">
                <a:solidFill>
                  <a:srgbClr val="4C3490"/>
                </a:solidFill>
                <a:latin typeface="Candara"/>
                <a:cs typeface="Candara"/>
              </a:rPr>
              <a:t>“</a:t>
            </a:r>
            <a:r>
              <a:rPr lang="en-US" i="1" dirty="0">
                <a:solidFill>
                  <a:srgbClr val="4C3490"/>
                </a:solidFill>
                <a:latin typeface="Candara"/>
                <a:cs typeface="Candara"/>
              </a:rPr>
              <a:t>I wish that Martha could know the impact she has had on so many lives—not just on those like mine that she touched on a very personal level, but the butterfly effect, the enduring impact of operationalizing what it means to be truly student-centered.</a:t>
            </a:r>
            <a:r>
              <a:rPr lang="ja-JP" altLang="en-US" i="1" dirty="0">
                <a:solidFill>
                  <a:srgbClr val="4C3490"/>
                </a:solidFill>
                <a:latin typeface="Candara"/>
                <a:cs typeface="Candara"/>
              </a:rPr>
              <a:t>”</a:t>
            </a:r>
            <a:r>
              <a:rPr lang="en-US" sz="1200" i="1" dirty="0">
                <a:solidFill>
                  <a:srgbClr val="4C3490"/>
                </a:solidFill>
              </a:rPr>
              <a:t>	</a:t>
            </a:r>
            <a:endParaRPr lang="en-US" sz="1200" i="1" dirty="0" smtClean="0">
              <a:solidFill>
                <a:srgbClr val="4C3490"/>
              </a:solidFill>
            </a:endParaRPr>
          </a:p>
          <a:p>
            <a:endParaRPr lang="en-US" sz="1200" dirty="0">
              <a:solidFill>
                <a:srgbClr val="4C3490"/>
              </a:solidFill>
            </a:endParaRPr>
          </a:p>
          <a:p>
            <a:pPr algn="r"/>
            <a:r>
              <a:rPr lang="en-US" sz="1400" dirty="0" smtClean="0">
                <a:solidFill>
                  <a:srgbClr val="4C3490"/>
                </a:solidFill>
              </a:rPr>
              <a:t>Jeanne </a:t>
            </a:r>
            <a:r>
              <a:rPr lang="en-US" sz="1400" dirty="0" err="1">
                <a:solidFill>
                  <a:srgbClr val="4C3490"/>
                </a:solidFill>
              </a:rPr>
              <a:t>Higbee</a:t>
            </a:r>
            <a:r>
              <a:rPr lang="en-US" sz="1400" dirty="0">
                <a:solidFill>
                  <a:srgbClr val="4C3490"/>
                </a:solidFill>
              </a:rPr>
              <a:t>, Professor and </a:t>
            </a:r>
            <a:r>
              <a:rPr lang="en-US" sz="1400" dirty="0" smtClean="0">
                <a:solidFill>
                  <a:srgbClr val="4C3490"/>
                </a:solidFill>
              </a:rPr>
              <a:t>Senior Advisor </a:t>
            </a:r>
            <a:r>
              <a:rPr lang="en-US" sz="1400" dirty="0">
                <a:solidFill>
                  <a:srgbClr val="4C3490"/>
                </a:solidFill>
              </a:rPr>
              <a:t>of Research, University of Minnesota</a:t>
            </a:r>
          </a:p>
          <a:p>
            <a:endParaRPr lang="en-US" dirty="0"/>
          </a:p>
        </p:txBody>
      </p:sp>
      <p:pic>
        <p:nvPicPr>
          <p:cNvPr id="8" name="Picture 4" descr="m_maxwell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880218" y="348429"/>
            <a:ext cx="2273053" cy="2545352"/>
          </a:xfrm>
          <a:prstGeom prst="rect">
            <a:avLst/>
          </a:prstGeom>
        </p:spPr>
      </p:pic>
    </p:spTree>
    <p:extLst>
      <p:ext uri="{BB962C8B-B14F-4D97-AF65-F5344CB8AC3E}">
        <p14:creationId xmlns:p14="http://schemas.microsoft.com/office/powerpoint/2010/main" xmlns="" val="11432337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2" name="Text Box 3"/>
          <p:cNvSpPr txBox="1"/>
          <p:nvPr/>
        </p:nvSpPr>
        <p:spPr>
          <a:xfrm>
            <a:off x="290664" y="923387"/>
            <a:ext cx="5241678" cy="5253864"/>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algn="ctr"/>
            <a:r>
              <a:rPr lang="en-US" sz="2000" b="1" dirty="0" smtClean="0">
                <a:latin typeface="Century Gothic"/>
                <a:cs typeface="Century Gothic"/>
              </a:rPr>
              <a:t>Robert McCabe, CLADEA Fellow </a:t>
            </a:r>
          </a:p>
          <a:p>
            <a:endParaRPr lang="en-US" dirty="0">
              <a:latin typeface="Century Gothic"/>
              <a:cs typeface="Century Gothic"/>
            </a:endParaRPr>
          </a:p>
          <a:p>
            <a:r>
              <a:rPr lang="en-US" sz="1600" dirty="0" smtClean="0">
                <a:latin typeface="Century Gothic"/>
                <a:cs typeface="Century Gothic"/>
              </a:rPr>
              <a:t>President, Miami Community College (1980-1995)</a:t>
            </a:r>
          </a:p>
          <a:p>
            <a:r>
              <a:rPr lang="en-US" sz="1600" dirty="0" smtClean="0">
                <a:latin typeface="Century Gothic"/>
                <a:cs typeface="Century Gothic"/>
              </a:rPr>
              <a:t> </a:t>
            </a:r>
          </a:p>
          <a:p>
            <a:r>
              <a:rPr lang="en-US" sz="1600" dirty="0" smtClean="0">
                <a:latin typeface="Century Gothic"/>
                <a:cs typeface="Century Gothic"/>
              </a:rPr>
              <a:t>Led Miami Dade College from a Single Campus into Nation’s Largest </a:t>
            </a:r>
            <a:r>
              <a:rPr lang="en-US" sz="1600" dirty="0">
                <a:latin typeface="Century Gothic"/>
                <a:cs typeface="Century Gothic"/>
              </a:rPr>
              <a:t>C</a:t>
            </a:r>
            <a:r>
              <a:rPr lang="en-US" sz="1600" dirty="0" smtClean="0">
                <a:latin typeface="Century Gothic"/>
                <a:cs typeface="Century Gothic"/>
              </a:rPr>
              <a:t>ommunity </a:t>
            </a:r>
            <a:r>
              <a:rPr lang="en-US" sz="1600" dirty="0">
                <a:latin typeface="Century Gothic"/>
                <a:cs typeface="Century Gothic"/>
              </a:rPr>
              <a:t>C</a:t>
            </a:r>
            <a:r>
              <a:rPr lang="en-US" sz="1600" dirty="0" smtClean="0">
                <a:latin typeface="Century Gothic"/>
                <a:cs typeface="Century Gothic"/>
              </a:rPr>
              <a:t>ollege with Campuses Across South Florida</a:t>
            </a:r>
          </a:p>
          <a:p>
            <a:endParaRPr lang="en-US" sz="1600" dirty="0" smtClean="0">
              <a:latin typeface="Century Gothic"/>
              <a:cs typeface="Century Gothic"/>
            </a:endParaRPr>
          </a:p>
          <a:p>
            <a:r>
              <a:rPr lang="en-US" sz="1600" dirty="0" smtClean="0">
                <a:latin typeface="Century Gothic"/>
                <a:cs typeface="Century Gothic"/>
              </a:rPr>
              <a:t>Author of No One to Waste: A Report to Public Decision-makers and Community College Leaders</a:t>
            </a:r>
          </a:p>
          <a:p>
            <a:endParaRPr lang="en-US" sz="1600" dirty="0" smtClean="0">
              <a:latin typeface="Century Gothic"/>
              <a:cs typeface="Century Gothic"/>
            </a:endParaRPr>
          </a:p>
          <a:p>
            <a:r>
              <a:rPr lang="en-US" sz="1600" dirty="0" smtClean="0">
                <a:latin typeface="Century Gothic"/>
                <a:cs typeface="Century Gothic"/>
              </a:rPr>
              <a:t>Championed Developmental  Education as a National Need; Led Educational Reform</a:t>
            </a:r>
          </a:p>
          <a:p>
            <a:endParaRPr lang="en-US" sz="1600" dirty="0">
              <a:latin typeface="Century Gothic"/>
              <a:cs typeface="Century Gothic"/>
            </a:endParaRPr>
          </a:p>
          <a:p>
            <a:r>
              <a:rPr lang="en-US" sz="1600" dirty="0">
                <a:latin typeface="Century Gothic"/>
                <a:cs typeface="Century Gothic"/>
              </a:rPr>
              <a:t>Inductee, University of Miami’s Education Hall of Fame; Recipient of the American Association of Community Colleges’ Leadership Award; named MacArthur Fellow  </a:t>
            </a:r>
          </a:p>
          <a:p>
            <a:endParaRPr lang="en-US" dirty="0">
              <a:latin typeface="Century Gothic"/>
              <a:cs typeface="Century Gothic"/>
            </a:endParaRPr>
          </a:p>
          <a:p>
            <a:r>
              <a:rPr lang="en-US" dirty="0" smtClean="0">
                <a:latin typeface="Century Gothic"/>
                <a:cs typeface="Century Gothic"/>
              </a:rPr>
              <a:t> </a:t>
            </a:r>
            <a:endParaRPr lang="en-US" dirty="0">
              <a:latin typeface="Century Gothic"/>
              <a:cs typeface="Century Gothic"/>
            </a:endParaRPr>
          </a:p>
          <a:p>
            <a:pPr marL="0" marR="0">
              <a:spcBef>
                <a:spcPts val="0"/>
              </a:spcBef>
              <a:spcAft>
                <a:spcPts val="0"/>
              </a:spcAft>
            </a:pPr>
            <a:r>
              <a:rPr lang="en-US" dirty="0">
                <a:effectLst/>
                <a:latin typeface="Century Gothic"/>
                <a:ea typeface="ＭＳ 明朝"/>
                <a:cs typeface="Century Gothic"/>
              </a:rPr>
              <a:t> </a:t>
            </a:r>
          </a:p>
        </p:txBody>
      </p:sp>
      <p:sp>
        <p:nvSpPr>
          <p:cNvPr id="3" name="TextBox 2"/>
          <p:cNvSpPr txBox="1"/>
          <p:nvPr/>
        </p:nvSpPr>
        <p:spPr>
          <a:xfrm>
            <a:off x="6146509" y="3172625"/>
            <a:ext cx="2489781" cy="3348609"/>
          </a:xfrm>
          <a:prstGeom prst="rect">
            <a:avLst/>
          </a:prstGeom>
          <a:noFill/>
        </p:spPr>
        <p:txBody>
          <a:bodyPr wrap="square" rtlCol="0">
            <a:spAutoFit/>
          </a:bodyPr>
          <a:lstStyle/>
          <a:p>
            <a:pPr>
              <a:spcBef>
                <a:spcPct val="20000"/>
              </a:spcBef>
            </a:pPr>
            <a:r>
              <a:rPr lang="en-US" dirty="0">
                <a:solidFill>
                  <a:srgbClr val="4C3490"/>
                </a:solidFill>
              </a:rPr>
              <a:t>“He wanted to make sure the community college had credibility and he changed everything he could possibly get a hold </a:t>
            </a:r>
            <a:r>
              <a:rPr lang="en-US" dirty="0" smtClean="0">
                <a:solidFill>
                  <a:srgbClr val="4C3490"/>
                </a:solidFill>
              </a:rPr>
              <a:t>of.” </a:t>
            </a:r>
          </a:p>
          <a:p>
            <a:pPr>
              <a:spcBef>
                <a:spcPct val="20000"/>
              </a:spcBef>
            </a:pPr>
            <a:endParaRPr lang="en-US" sz="1400" dirty="0">
              <a:solidFill>
                <a:srgbClr val="4C3490"/>
              </a:solidFill>
            </a:endParaRPr>
          </a:p>
          <a:p>
            <a:pPr>
              <a:spcBef>
                <a:spcPct val="20000"/>
              </a:spcBef>
            </a:pPr>
            <a:r>
              <a:rPr lang="en-US" sz="1400" dirty="0" smtClean="0">
                <a:solidFill>
                  <a:srgbClr val="4C3490"/>
                </a:solidFill>
              </a:rPr>
              <a:t> </a:t>
            </a:r>
            <a:r>
              <a:rPr lang="en-US" sz="1400" dirty="0">
                <a:solidFill>
                  <a:srgbClr val="4C3490"/>
                </a:solidFill>
              </a:rPr>
              <a:t>J. Terence Kelly, McCabe’s </a:t>
            </a:r>
            <a:r>
              <a:rPr lang="en-US" sz="1400" dirty="0" smtClean="0">
                <a:solidFill>
                  <a:srgbClr val="4C3490"/>
                </a:solidFill>
              </a:rPr>
              <a:t>Former Vice President </a:t>
            </a:r>
            <a:r>
              <a:rPr lang="en-US" sz="1400" dirty="0">
                <a:solidFill>
                  <a:srgbClr val="4C3490"/>
                </a:solidFill>
              </a:rPr>
              <a:t>at Miami Dade and C</a:t>
            </a:r>
            <a:r>
              <a:rPr lang="en-US" sz="1400" dirty="0" smtClean="0">
                <a:solidFill>
                  <a:srgbClr val="4C3490"/>
                </a:solidFill>
              </a:rPr>
              <a:t>hancellor </a:t>
            </a:r>
            <a:r>
              <a:rPr lang="en-US" sz="1400" dirty="0">
                <a:solidFill>
                  <a:srgbClr val="4C3490"/>
                </a:solidFill>
              </a:rPr>
              <a:t>at the Alamo Community College District in San Antonio. </a:t>
            </a:r>
            <a:br>
              <a:rPr lang="en-US" sz="1400" dirty="0">
                <a:solidFill>
                  <a:srgbClr val="4C3490"/>
                </a:solidFill>
              </a:rPr>
            </a:br>
            <a:endParaRPr lang="en-US" sz="1400" dirty="0">
              <a:solidFill>
                <a:srgbClr val="4C3490"/>
              </a:solidFill>
            </a:endParaRPr>
          </a:p>
        </p:txBody>
      </p:sp>
      <p:pic>
        <p:nvPicPr>
          <p:cNvPr id="2" name="Picture 1" descr="IMG_Robert_McCabe.JPG_5_1_9M32J3CS_L7704099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8896" y="172880"/>
            <a:ext cx="2145008" cy="2687963"/>
          </a:xfrm>
          <a:prstGeom prst="rect">
            <a:avLst/>
          </a:prstGeom>
        </p:spPr>
      </p:pic>
    </p:spTree>
    <p:extLst>
      <p:ext uri="{BB962C8B-B14F-4D97-AF65-F5344CB8AC3E}">
        <p14:creationId xmlns:p14="http://schemas.microsoft.com/office/powerpoint/2010/main" xmlns="" val="10309429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2" name="Text Box 3"/>
          <p:cNvSpPr txBox="1"/>
          <p:nvPr/>
        </p:nvSpPr>
        <p:spPr>
          <a:xfrm>
            <a:off x="3112276" y="685800"/>
            <a:ext cx="5568550" cy="3554584"/>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marR="0" lvl="0" algn="ctr">
              <a:spcBef>
                <a:spcPts val="0"/>
              </a:spcBef>
              <a:spcAft>
                <a:spcPts val="0"/>
              </a:spcAft>
            </a:pPr>
            <a:r>
              <a:rPr lang="en-US" sz="2000" b="1" dirty="0" smtClean="0">
                <a:effectLst/>
                <a:latin typeface="Century Gothic"/>
                <a:ea typeface="ＭＳ 明朝"/>
                <a:cs typeface="Century Gothic"/>
              </a:rPr>
              <a:t>Karen Smith, CLADEA Founding Fellow</a:t>
            </a:r>
          </a:p>
          <a:p>
            <a:endParaRPr lang="en-US" dirty="0" smtClean="0">
              <a:latin typeface="Arial" charset="0"/>
              <a:ea typeface="ＭＳ Ｐゴシック" charset="0"/>
            </a:endParaRPr>
          </a:p>
          <a:p>
            <a:r>
              <a:rPr lang="en-US" sz="1600" dirty="0">
                <a:latin typeface="Century Gothic"/>
                <a:ea typeface="ＭＳ Ｐゴシック" charset="0"/>
                <a:cs typeface="Century Gothic"/>
              </a:rPr>
              <a:t>Designed, developed, and directed learning assistance centers at Rutgers University, Tulane University, and New Mexico State University.</a:t>
            </a:r>
          </a:p>
          <a:p>
            <a:endParaRPr lang="en-US" sz="1600" dirty="0">
              <a:latin typeface="Century Gothic"/>
              <a:ea typeface="ＭＳ Ｐゴシック" charset="0"/>
              <a:cs typeface="Century Gothic"/>
            </a:endParaRPr>
          </a:p>
          <a:p>
            <a:r>
              <a:rPr lang="en-US" sz="1600" dirty="0">
                <a:latin typeface="Century Gothic"/>
                <a:ea typeface="ＭＳ Ｐゴシック" charset="0"/>
                <a:cs typeface="Century Gothic"/>
              </a:rPr>
              <a:t>CRLA Past President, New Mexico State Director, </a:t>
            </a:r>
          </a:p>
          <a:p>
            <a:endParaRPr lang="en-US" sz="1600" dirty="0" smtClean="0">
              <a:latin typeface="Century Gothic"/>
              <a:ea typeface="ＭＳ Ｐゴシック" charset="0"/>
              <a:cs typeface="Century Gothic"/>
            </a:endParaRPr>
          </a:p>
          <a:p>
            <a:r>
              <a:rPr lang="en-US" sz="1600" dirty="0" smtClean="0">
                <a:latin typeface="Century Gothic"/>
                <a:ea typeface="ＭＳ Ｐゴシック" charset="0"/>
                <a:cs typeface="Century Gothic"/>
              </a:rPr>
              <a:t>International </a:t>
            </a:r>
            <a:r>
              <a:rPr lang="en-US" sz="1600" dirty="0">
                <a:latin typeface="Century Gothic"/>
                <a:ea typeface="ＭＳ Ｐゴシック" charset="0"/>
                <a:cs typeface="Century Gothic"/>
              </a:rPr>
              <a:t>Reading </a:t>
            </a:r>
            <a:r>
              <a:rPr lang="en-US" sz="1600" dirty="0" smtClean="0">
                <a:latin typeface="Century Gothic"/>
                <a:ea typeface="ＭＳ Ｐゴシック" charset="0"/>
                <a:cs typeface="Century Gothic"/>
              </a:rPr>
              <a:t>Association </a:t>
            </a:r>
            <a:r>
              <a:rPr lang="en-US" sz="1600" dirty="0">
                <a:latin typeface="Century Gothic"/>
                <a:ea typeface="ＭＳ Ｐゴシック" charset="0"/>
                <a:cs typeface="Century Gothic"/>
              </a:rPr>
              <a:t>member and New Mexico Chapter State </a:t>
            </a:r>
            <a:r>
              <a:rPr lang="en-US" sz="1600" dirty="0" smtClean="0">
                <a:latin typeface="Century Gothic"/>
                <a:ea typeface="ＭＳ Ｐゴシック" charset="0"/>
                <a:cs typeface="Century Gothic"/>
              </a:rPr>
              <a:t>President</a:t>
            </a:r>
          </a:p>
          <a:p>
            <a:endParaRPr lang="en-US" sz="1600" dirty="0">
              <a:latin typeface="Century Gothic"/>
              <a:ea typeface="ＭＳ Ｐゴシック" charset="0"/>
              <a:cs typeface="Century Gothic"/>
            </a:endParaRPr>
          </a:p>
          <a:p>
            <a:r>
              <a:rPr lang="en-US" sz="1600" dirty="0" smtClean="0">
                <a:latin typeface="Century Gothic"/>
                <a:ea typeface="ＭＳ Ｐゴシック" charset="0"/>
                <a:cs typeface="Century Gothic"/>
              </a:rPr>
              <a:t>Recipient, CRLA </a:t>
            </a:r>
            <a:r>
              <a:rPr lang="en-US" sz="1600" dirty="0">
                <a:latin typeface="Century Gothic"/>
                <a:ea typeface="ＭＳ Ｐゴシック" charset="0"/>
                <a:cs typeface="Century Gothic"/>
              </a:rPr>
              <a:t>Long and Outstanding Service Award</a:t>
            </a:r>
          </a:p>
          <a:p>
            <a:endParaRPr lang="en-US" dirty="0">
              <a:latin typeface="Century Gothic"/>
              <a:ea typeface="ＭＳ Ｐゴシック" charset="0"/>
              <a:cs typeface="Century Gothic"/>
            </a:endParaRPr>
          </a:p>
          <a:p>
            <a:pPr marR="0" lvl="0">
              <a:spcBef>
                <a:spcPts val="0"/>
              </a:spcBef>
              <a:spcAft>
                <a:spcPts val="0"/>
              </a:spcAft>
            </a:pPr>
            <a:endParaRPr lang="en-US" sz="1600" dirty="0" smtClean="0">
              <a:effectLst/>
              <a:latin typeface="Century Gothic"/>
              <a:ea typeface="ＭＳ 明朝"/>
              <a:cs typeface="Century Gothic"/>
            </a:endParaRPr>
          </a:p>
          <a:p>
            <a:pPr marL="0" marR="0">
              <a:spcBef>
                <a:spcPts val="0"/>
              </a:spcBef>
              <a:spcAft>
                <a:spcPts val="0"/>
              </a:spcAft>
            </a:pPr>
            <a:r>
              <a:rPr lang="en-US" dirty="0">
                <a:effectLst/>
                <a:latin typeface="Times New Roman"/>
                <a:ea typeface="ＭＳ 明朝"/>
              </a:rPr>
              <a:t> </a:t>
            </a:r>
          </a:p>
        </p:txBody>
      </p:sp>
      <p:sp>
        <p:nvSpPr>
          <p:cNvPr id="3" name="TextBox 2"/>
          <p:cNvSpPr txBox="1"/>
          <p:nvPr/>
        </p:nvSpPr>
        <p:spPr>
          <a:xfrm>
            <a:off x="554037" y="5452797"/>
            <a:ext cx="8002441" cy="1591205"/>
          </a:xfrm>
          <a:prstGeom prst="rect">
            <a:avLst/>
          </a:prstGeom>
          <a:noFill/>
        </p:spPr>
        <p:txBody>
          <a:bodyPr wrap="square" rtlCol="0">
            <a:spAutoFit/>
          </a:bodyPr>
          <a:lstStyle/>
          <a:p>
            <a:pPr>
              <a:lnSpc>
                <a:spcPct val="90000"/>
              </a:lnSpc>
              <a:spcBef>
                <a:spcPct val="20000"/>
              </a:spcBef>
              <a:buFont typeface="Wingdings" charset="0"/>
              <a:buNone/>
            </a:pPr>
            <a:r>
              <a:rPr lang="ja-JP" altLang="en-US" dirty="0">
                <a:solidFill>
                  <a:schemeClr val="accent3">
                    <a:lumMod val="50000"/>
                  </a:schemeClr>
                </a:solidFill>
                <a:latin typeface="Candara"/>
                <a:cs typeface="Candara"/>
              </a:rPr>
              <a:t>“</a:t>
            </a:r>
            <a:r>
              <a:rPr lang="en-US" i="1" dirty="0">
                <a:solidFill>
                  <a:schemeClr val="accent3">
                    <a:lumMod val="50000"/>
                  </a:schemeClr>
                </a:solidFill>
                <a:latin typeface="Candara"/>
                <a:cs typeface="Candara"/>
              </a:rPr>
              <a:t>There are not enough words </a:t>
            </a:r>
            <a:r>
              <a:rPr lang="en-US" i="1" dirty="0" smtClean="0">
                <a:solidFill>
                  <a:schemeClr val="accent3">
                    <a:lumMod val="50000"/>
                  </a:schemeClr>
                </a:solidFill>
                <a:latin typeface="Candara"/>
                <a:cs typeface="Candara"/>
              </a:rPr>
              <a:t>to adequately </a:t>
            </a:r>
            <a:r>
              <a:rPr lang="en-US" i="1" dirty="0">
                <a:solidFill>
                  <a:schemeClr val="accent3">
                    <a:lumMod val="50000"/>
                  </a:schemeClr>
                </a:solidFill>
                <a:latin typeface="Candara"/>
                <a:cs typeface="Candara"/>
              </a:rPr>
              <a:t>describe my relationship with Dr. </a:t>
            </a:r>
            <a:r>
              <a:rPr lang="en-US" i="1" dirty="0" smtClean="0">
                <a:solidFill>
                  <a:schemeClr val="accent3">
                    <a:lumMod val="50000"/>
                  </a:schemeClr>
                </a:solidFill>
                <a:latin typeface="Candara"/>
                <a:cs typeface="Candara"/>
              </a:rPr>
              <a:t>Smith</a:t>
            </a:r>
            <a:r>
              <a:rPr lang="en-US" i="1" dirty="0">
                <a:solidFill>
                  <a:schemeClr val="accent3">
                    <a:lumMod val="50000"/>
                  </a:schemeClr>
                </a:solidFill>
                <a:latin typeface="Candara"/>
                <a:cs typeface="Candara"/>
              </a:rPr>
              <a:t>.  She really believed in me. I don</a:t>
            </a:r>
            <a:r>
              <a:rPr lang="ja-JP" altLang="en-US" i="1" dirty="0">
                <a:solidFill>
                  <a:schemeClr val="accent3">
                    <a:lumMod val="50000"/>
                  </a:schemeClr>
                </a:solidFill>
                <a:latin typeface="Candara"/>
                <a:cs typeface="Candara"/>
              </a:rPr>
              <a:t>’</a:t>
            </a:r>
            <a:r>
              <a:rPr lang="en-US" i="1" dirty="0">
                <a:solidFill>
                  <a:schemeClr val="accent3">
                    <a:lumMod val="50000"/>
                  </a:schemeClr>
                </a:solidFill>
                <a:latin typeface="Candara"/>
                <a:cs typeface="Candara"/>
              </a:rPr>
              <a:t>t know what she </a:t>
            </a:r>
            <a:r>
              <a:rPr lang="en-US" i="1" dirty="0" smtClean="0">
                <a:solidFill>
                  <a:schemeClr val="accent3">
                    <a:lumMod val="50000"/>
                  </a:schemeClr>
                </a:solidFill>
                <a:latin typeface="Candara"/>
                <a:cs typeface="Candara"/>
              </a:rPr>
              <a:t>saw, but </a:t>
            </a:r>
            <a:r>
              <a:rPr lang="en-US" i="1" dirty="0">
                <a:solidFill>
                  <a:schemeClr val="accent3">
                    <a:lumMod val="50000"/>
                  </a:schemeClr>
                </a:solidFill>
                <a:latin typeface="Candara"/>
                <a:cs typeface="Candara"/>
              </a:rPr>
              <a:t>when she said I could do anything—I believed her</a:t>
            </a:r>
            <a:r>
              <a:rPr lang="en-US" i="1" dirty="0" smtClean="0">
                <a:solidFill>
                  <a:schemeClr val="accent3">
                    <a:lumMod val="50000"/>
                  </a:schemeClr>
                </a:solidFill>
                <a:latin typeface="Candara"/>
                <a:cs typeface="Candara"/>
              </a:rPr>
              <a:t>!” </a:t>
            </a:r>
          </a:p>
          <a:p>
            <a:pPr>
              <a:lnSpc>
                <a:spcPct val="90000"/>
              </a:lnSpc>
              <a:spcBef>
                <a:spcPct val="20000"/>
              </a:spcBef>
              <a:buFont typeface="Wingdings" charset="0"/>
              <a:buNone/>
            </a:pPr>
            <a:endParaRPr lang="en-US" sz="1400" i="1" dirty="0">
              <a:solidFill>
                <a:schemeClr val="accent3">
                  <a:lumMod val="50000"/>
                </a:schemeClr>
              </a:solidFill>
            </a:endParaRPr>
          </a:p>
          <a:p>
            <a:pPr algn="r">
              <a:lnSpc>
                <a:spcPct val="90000"/>
              </a:lnSpc>
              <a:spcBef>
                <a:spcPct val="20000"/>
              </a:spcBef>
              <a:buFont typeface="Wingdings" charset="0"/>
              <a:buNone/>
            </a:pPr>
            <a:r>
              <a:rPr lang="en-US" sz="1400" dirty="0" smtClean="0">
                <a:solidFill>
                  <a:schemeClr val="accent3">
                    <a:lumMod val="50000"/>
                  </a:schemeClr>
                </a:solidFill>
              </a:rPr>
              <a:t>Valerie </a:t>
            </a:r>
            <a:r>
              <a:rPr lang="en-US" sz="1400" dirty="0">
                <a:solidFill>
                  <a:schemeClr val="accent3">
                    <a:lumMod val="50000"/>
                  </a:schemeClr>
                </a:solidFill>
              </a:rPr>
              <a:t>Smith Stephens, </a:t>
            </a:r>
            <a:r>
              <a:rPr lang="en-US" sz="1400" dirty="0" smtClean="0">
                <a:solidFill>
                  <a:schemeClr val="accent3">
                    <a:lumMod val="50000"/>
                  </a:schemeClr>
                </a:solidFill>
              </a:rPr>
              <a:t>Asst</a:t>
            </a:r>
            <a:r>
              <a:rPr lang="en-US" sz="1400" dirty="0">
                <a:solidFill>
                  <a:schemeClr val="accent3">
                    <a:lumMod val="50000"/>
                  </a:schemeClr>
                </a:solidFill>
              </a:rPr>
              <a:t>. Dean/Director Educational </a:t>
            </a:r>
            <a:r>
              <a:rPr lang="en-US" sz="1400" dirty="0" smtClean="0">
                <a:solidFill>
                  <a:schemeClr val="accent3">
                    <a:lumMod val="50000"/>
                  </a:schemeClr>
                </a:solidFill>
              </a:rPr>
              <a:t>Opportunity </a:t>
            </a:r>
            <a:r>
              <a:rPr lang="en-US" sz="1400" dirty="0">
                <a:solidFill>
                  <a:schemeClr val="accent3">
                    <a:lumMod val="50000"/>
                  </a:schemeClr>
                </a:solidFill>
              </a:rPr>
              <a:t>Fund, Rutgers University </a:t>
            </a:r>
          </a:p>
          <a:p>
            <a:endParaRPr lang="en-US" dirty="0"/>
          </a:p>
        </p:txBody>
      </p:sp>
      <p:pic>
        <p:nvPicPr>
          <p:cNvPr id="7" name="Picture 4" descr="k_smit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57200" y="1099541"/>
            <a:ext cx="2242493" cy="2600802"/>
          </a:xfrm>
          <a:prstGeom prst="rect">
            <a:avLst/>
          </a:prstGeom>
          <a:noFill/>
          <a:ln/>
        </p:spPr>
      </p:pic>
    </p:spTree>
    <p:extLst>
      <p:ext uri="{BB962C8B-B14F-4D97-AF65-F5344CB8AC3E}">
        <p14:creationId xmlns:p14="http://schemas.microsoft.com/office/powerpoint/2010/main" xmlns="" val="40150535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2" name="Text Box 3"/>
          <p:cNvSpPr txBox="1"/>
          <p:nvPr/>
        </p:nvSpPr>
        <p:spPr>
          <a:xfrm>
            <a:off x="356258" y="421541"/>
            <a:ext cx="5686021" cy="4245074"/>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algn="ctr"/>
            <a:r>
              <a:rPr lang="en-US" sz="2000" b="1" dirty="0" smtClean="0">
                <a:latin typeface="Century Gothic"/>
                <a:cs typeface="Century Gothic"/>
              </a:rPr>
              <a:t>William G. White, Jr., CLADEA Fellow </a:t>
            </a:r>
          </a:p>
          <a:p>
            <a:endParaRPr lang="en-US" sz="1600" dirty="0">
              <a:latin typeface="Century Gothic"/>
              <a:cs typeface="Century Gothic"/>
            </a:endParaRPr>
          </a:p>
          <a:p>
            <a:r>
              <a:rPr lang="en-US" sz="1600" dirty="0" smtClean="0">
                <a:latin typeface="Century Gothic"/>
                <a:cs typeface="Century Gothic"/>
              </a:rPr>
              <a:t>Professor, Educational Leadership, </a:t>
            </a:r>
            <a:r>
              <a:rPr lang="en-US" sz="1600" dirty="0">
                <a:latin typeface="Century Gothic"/>
                <a:cs typeface="Century Gothic"/>
              </a:rPr>
              <a:t>Grambling State University</a:t>
            </a:r>
          </a:p>
          <a:p>
            <a:endParaRPr lang="en-US" sz="1600" dirty="0">
              <a:latin typeface="Century Gothic"/>
              <a:cs typeface="Century Gothic"/>
            </a:endParaRPr>
          </a:p>
          <a:p>
            <a:r>
              <a:rPr lang="en-US" sz="1600" dirty="0" smtClean="0">
                <a:latin typeface="Century Gothic"/>
                <a:cs typeface="Century Gothic"/>
              </a:rPr>
              <a:t>Held </a:t>
            </a:r>
            <a:r>
              <a:rPr lang="en-US" sz="1600" dirty="0">
                <a:latin typeface="Century Gothic"/>
                <a:cs typeface="Century Gothic"/>
              </a:rPr>
              <a:t>Two Doctorates</a:t>
            </a:r>
          </a:p>
          <a:p>
            <a:endParaRPr lang="en-US" sz="1600" dirty="0">
              <a:latin typeface="Century Gothic"/>
              <a:cs typeface="Century Gothic"/>
            </a:endParaRPr>
          </a:p>
          <a:p>
            <a:r>
              <a:rPr lang="en-US" sz="1600" dirty="0" smtClean="0">
                <a:latin typeface="Century Gothic"/>
                <a:cs typeface="Century Gothic"/>
              </a:rPr>
              <a:t>Award Winning  &amp; Prolific Scholar; Historian for the Field</a:t>
            </a:r>
          </a:p>
          <a:p>
            <a:endParaRPr lang="en-US" sz="1600" dirty="0">
              <a:latin typeface="Century Gothic"/>
              <a:cs typeface="Century Gothic"/>
            </a:endParaRPr>
          </a:p>
          <a:p>
            <a:r>
              <a:rPr lang="en-US" sz="1600" dirty="0" smtClean="0">
                <a:latin typeface="Century Gothic"/>
                <a:cs typeface="Century Gothic"/>
              </a:rPr>
              <a:t>Well Known for Research on Learning </a:t>
            </a:r>
            <a:r>
              <a:rPr lang="en-US" sz="1600" dirty="0">
                <a:latin typeface="Century Gothic"/>
                <a:cs typeface="Century Gothic"/>
              </a:rPr>
              <a:t>S</a:t>
            </a:r>
            <a:r>
              <a:rPr lang="en-US" sz="1600" dirty="0" smtClean="0">
                <a:latin typeface="Century Gothic"/>
                <a:cs typeface="Century Gothic"/>
              </a:rPr>
              <a:t>upport </a:t>
            </a:r>
            <a:r>
              <a:rPr lang="en-US" sz="1600" dirty="0">
                <a:latin typeface="Century Gothic"/>
                <a:cs typeface="Century Gothic"/>
              </a:rPr>
              <a:t>C</a:t>
            </a:r>
            <a:r>
              <a:rPr lang="en-US" sz="1600" dirty="0" smtClean="0">
                <a:latin typeface="Century Gothic"/>
                <a:cs typeface="Century Gothic"/>
              </a:rPr>
              <a:t>enter </a:t>
            </a:r>
            <a:r>
              <a:rPr lang="en-US" sz="1600" dirty="0">
                <a:latin typeface="Century Gothic"/>
                <a:cs typeface="Century Gothic"/>
              </a:rPr>
              <a:t>P</a:t>
            </a:r>
            <a:r>
              <a:rPr lang="en-US" sz="1600" dirty="0" smtClean="0">
                <a:latin typeface="Century Gothic"/>
                <a:cs typeface="Century Gothic"/>
              </a:rPr>
              <a:t>hysical Environments and Land-Grant </a:t>
            </a:r>
            <a:r>
              <a:rPr lang="en-US" sz="1600" dirty="0">
                <a:latin typeface="Century Gothic"/>
                <a:cs typeface="Century Gothic"/>
              </a:rPr>
              <a:t>C</a:t>
            </a:r>
            <a:r>
              <a:rPr lang="en-US" sz="1600" dirty="0" smtClean="0">
                <a:latin typeface="Century Gothic"/>
                <a:cs typeface="Century Gothic"/>
              </a:rPr>
              <a:t>olleges. </a:t>
            </a:r>
          </a:p>
          <a:p>
            <a:endParaRPr lang="en-US" sz="1600" dirty="0">
              <a:latin typeface="Century Gothic"/>
              <a:cs typeface="Century Gothic"/>
            </a:endParaRPr>
          </a:p>
          <a:p>
            <a:r>
              <a:rPr lang="en-US" sz="1600" dirty="0" smtClean="0">
                <a:latin typeface="Century Gothic"/>
                <a:cs typeface="Century Gothic"/>
              </a:rPr>
              <a:t>Served as a Mentor at the Winter Institute</a:t>
            </a:r>
          </a:p>
          <a:p>
            <a:endParaRPr lang="en-US" sz="1600" dirty="0">
              <a:latin typeface="Century Gothic"/>
              <a:cs typeface="Century Gothic"/>
            </a:endParaRPr>
          </a:p>
          <a:p>
            <a:r>
              <a:rPr lang="en-US" sz="1600" dirty="0" smtClean="0">
                <a:latin typeface="Century Gothic"/>
                <a:cs typeface="Century Gothic"/>
              </a:rPr>
              <a:t>Recipient, Outstanding Service Award, NADE</a:t>
            </a:r>
            <a:endParaRPr lang="en-US" sz="1600" dirty="0">
              <a:latin typeface="Century Gothic"/>
              <a:cs typeface="Century Gothic"/>
            </a:endParaRPr>
          </a:p>
          <a:p>
            <a:endParaRPr lang="en-US" sz="1600" dirty="0">
              <a:latin typeface="Century Gothic"/>
              <a:cs typeface="Century Gothic"/>
            </a:endParaRPr>
          </a:p>
          <a:p>
            <a:pPr marL="0" marR="0">
              <a:spcBef>
                <a:spcPts val="0"/>
              </a:spcBef>
              <a:spcAft>
                <a:spcPts val="0"/>
              </a:spcAft>
            </a:pPr>
            <a:r>
              <a:rPr lang="en-US" dirty="0">
                <a:effectLst/>
                <a:latin typeface="Century Gothic"/>
                <a:ea typeface="ＭＳ 明朝"/>
                <a:cs typeface="Century Gothic"/>
              </a:rPr>
              <a:t> </a:t>
            </a:r>
          </a:p>
        </p:txBody>
      </p:sp>
      <p:sp>
        <p:nvSpPr>
          <p:cNvPr id="3" name="TextBox 2"/>
          <p:cNvSpPr txBox="1"/>
          <p:nvPr/>
        </p:nvSpPr>
        <p:spPr>
          <a:xfrm>
            <a:off x="356259" y="5172278"/>
            <a:ext cx="8414227" cy="1569661"/>
          </a:xfrm>
          <a:prstGeom prst="rect">
            <a:avLst/>
          </a:prstGeom>
          <a:noFill/>
        </p:spPr>
        <p:txBody>
          <a:bodyPr wrap="square" rtlCol="0">
            <a:spAutoFit/>
          </a:bodyPr>
          <a:lstStyle/>
          <a:p>
            <a:r>
              <a:rPr lang="en-US" smtClean="0">
                <a:solidFill>
                  <a:srgbClr val="4C3490"/>
                </a:solidFill>
              </a:rPr>
              <a:t>“ </a:t>
            </a:r>
            <a:r>
              <a:rPr lang="en-US" altLang="ja-JP" smtClean="0">
                <a:solidFill>
                  <a:srgbClr val="4C3490"/>
                </a:solidFill>
                <a:cs typeface="Candara"/>
              </a:rPr>
              <a:t>F</a:t>
            </a:r>
            <a:r>
              <a:rPr lang="en-US" smtClean="0">
                <a:solidFill>
                  <a:srgbClr val="4C3490"/>
                </a:solidFill>
                <a:cs typeface="Candara"/>
              </a:rPr>
              <a:t>ew </a:t>
            </a:r>
            <a:r>
              <a:rPr lang="en-US" dirty="0">
                <a:solidFill>
                  <a:srgbClr val="4C3490"/>
                </a:solidFill>
                <a:latin typeface="Candara"/>
                <a:cs typeface="Candara"/>
              </a:rPr>
              <a:t>people in the country have had such a profound influence on new doctoral </a:t>
            </a:r>
            <a:r>
              <a:rPr lang="en-US" dirty="0" smtClean="0">
                <a:solidFill>
                  <a:srgbClr val="4C3490"/>
                </a:solidFill>
                <a:latin typeface="Candara"/>
                <a:cs typeface="Candara"/>
              </a:rPr>
              <a:t>researchers and practitioners </a:t>
            </a:r>
            <a:r>
              <a:rPr lang="en-US" dirty="0">
                <a:solidFill>
                  <a:srgbClr val="4C3490"/>
                </a:solidFill>
                <a:latin typeface="Candara"/>
                <a:cs typeface="Candara"/>
              </a:rPr>
              <a:t>within our field; I have become a better teacher and scholar because of his </a:t>
            </a:r>
            <a:r>
              <a:rPr lang="en-US" dirty="0" smtClean="0">
                <a:solidFill>
                  <a:srgbClr val="4C3490"/>
                </a:solidFill>
                <a:latin typeface="Candara"/>
                <a:cs typeface="Candara"/>
              </a:rPr>
              <a:t>influence.”</a:t>
            </a:r>
            <a:r>
              <a:rPr lang="en-US" sz="1200" i="1" dirty="0">
                <a:solidFill>
                  <a:srgbClr val="4C3490"/>
                </a:solidFill>
              </a:rPr>
              <a:t>	</a:t>
            </a:r>
            <a:endParaRPr lang="en-US" sz="1200" dirty="0">
              <a:solidFill>
                <a:srgbClr val="4C3490"/>
              </a:solidFill>
            </a:endParaRPr>
          </a:p>
          <a:p>
            <a:r>
              <a:rPr lang="en-US" sz="1200" dirty="0">
                <a:solidFill>
                  <a:srgbClr val="4C3490"/>
                </a:solidFill>
              </a:rPr>
              <a:t>	</a:t>
            </a:r>
            <a:endParaRPr lang="en-US" sz="1400" dirty="0">
              <a:solidFill>
                <a:srgbClr val="4C3490"/>
              </a:solidFill>
            </a:endParaRPr>
          </a:p>
          <a:p>
            <a:pPr algn="r"/>
            <a:r>
              <a:rPr lang="en-US" sz="1400" dirty="0">
                <a:solidFill>
                  <a:srgbClr val="4C3490"/>
                </a:solidFill>
              </a:rPr>
              <a:t>	</a:t>
            </a:r>
            <a:r>
              <a:rPr lang="en-US" sz="1400" dirty="0" smtClean="0">
                <a:solidFill>
                  <a:srgbClr val="4C3490"/>
                </a:solidFill>
              </a:rPr>
              <a:t>Russ Hodges, Associate Professor, Texas State University, </a:t>
            </a:r>
          </a:p>
          <a:p>
            <a:pPr algn="r"/>
            <a:r>
              <a:rPr lang="en-US" sz="1400" dirty="0" smtClean="0">
                <a:solidFill>
                  <a:srgbClr val="4C3490"/>
                </a:solidFill>
              </a:rPr>
              <a:t>CLADEA Chair, 2007-2014</a:t>
            </a:r>
            <a:endParaRPr lang="en-US" sz="1400" dirty="0"/>
          </a:p>
        </p:txBody>
      </p:sp>
      <p:pic>
        <p:nvPicPr>
          <p:cNvPr id="7" name="Picture 4" descr="william_whit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6223955" y="421541"/>
            <a:ext cx="2705718" cy="2993172"/>
          </a:xfrm>
          <a:prstGeom prst="rect">
            <a:avLst/>
          </a:prstGeom>
        </p:spPr>
      </p:pic>
    </p:spTree>
    <p:extLst>
      <p:ext uri="{BB962C8B-B14F-4D97-AF65-F5344CB8AC3E}">
        <p14:creationId xmlns:p14="http://schemas.microsoft.com/office/powerpoint/2010/main" xmlns="" val="4661561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457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000" dirty="0"/>
          </a:p>
        </p:txBody>
      </p:sp>
      <p:sp>
        <p:nvSpPr>
          <p:cNvPr id="69638" name="Rectangle 6"/>
          <p:cNvSpPr>
            <a:spLocks noChangeArrowheads="1"/>
          </p:cNvSpPr>
          <p:nvPr/>
        </p:nvSpPr>
        <p:spPr bwMode="auto">
          <a:xfrm>
            <a:off x="1676400" y="3048000"/>
            <a:ext cx="571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p>
        </p:txBody>
      </p:sp>
      <p:sp>
        <p:nvSpPr>
          <p:cNvPr id="12" name="Text Box 3"/>
          <p:cNvSpPr txBox="1"/>
          <p:nvPr/>
        </p:nvSpPr>
        <p:spPr>
          <a:xfrm>
            <a:off x="3059173" y="144300"/>
            <a:ext cx="5985005" cy="5042896"/>
          </a:xfrm>
          <a:prstGeom prst="rect">
            <a:avLst/>
          </a:prstGeom>
          <a:ln/>
          <a:extLst>
            <a:ext uri="{C572A759-6A51-4108-AA02-DFA0A04FC94B}">
              <ma14:wrappingTextBoxFlag xmlns:ma14="http://schemas.microsoft.com/office/mac/drawingml/2011/main" xmlns=""/>
            </a:ext>
          </a:extLst>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a:spcBef>
                <a:spcPts val="0"/>
              </a:spcBef>
              <a:spcAft>
                <a:spcPts val="0"/>
              </a:spcAft>
            </a:pPr>
            <a:endParaRPr lang="en-US" b="1" dirty="0" smtClean="0">
              <a:effectLst/>
              <a:latin typeface="Century Gothic"/>
              <a:ea typeface="ＭＳ 明朝"/>
              <a:cs typeface="Century Gothic"/>
            </a:endParaRPr>
          </a:p>
          <a:p>
            <a:pPr algn="ctr"/>
            <a:r>
              <a:rPr lang="en-US" sz="2000" b="1" dirty="0" smtClean="0">
                <a:latin typeface="Century Gothic"/>
                <a:cs typeface="Century Gothic"/>
              </a:rPr>
              <a:t>Gladys Shaw, CLADEA Fellow </a:t>
            </a:r>
          </a:p>
          <a:p>
            <a:endParaRPr lang="en-US" sz="1600" dirty="0">
              <a:latin typeface="Century Gothic"/>
              <a:cs typeface="Century Gothic"/>
            </a:endParaRPr>
          </a:p>
          <a:p>
            <a:r>
              <a:rPr lang="en-US" sz="1600" dirty="0" smtClean="0">
                <a:latin typeface="Century Gothic"/>
                <a:cs typeface="Century Gothic"/>
              </a:rPr>
              <a:t>Directed </a:t>
            </a:r>
            <a:r>
              <a:rPr lang="en-US" sz="1600" dirty="0">
                <a:latin typeface="Century Gothic"/>
                <a:cs typeface="Century Gothic"/>
              </a:rPr>
              <a:t>Programs for Upward Bound at University of Texas El Paso (UTEP), UTEP’s Tutoring and Learning Center, and Student Support Services for El Paso Community College</a:t>
            </a:r>
          </a:p>
          <a:p>
            <a:endParaRPr lang="en-US" sz="1600" dirty="0" smtClean="0">
              <a:latin typeface="Century Gothic"/>
              <a:cs typeface="Century Gothic"/>
            </a:endParaRPr>
          </a:p>
          <a:p>
            <a:r>
              <a:rPr lang="en-US" sz="1600" dirty="0" smtClean="0">
                <a:latin typeface="Century Gothic"/>
                <a:cs typeface="Century Gothic"/>
              </a:rPr>
              <a:t>Co-created </a:t>
            </a:r>
            <a:r>
              <a:rPr lang="en-US" sz="1600" dirty="0">
                <a:latin typeface="Century Gothic"/>
                <a:cs typeface="Century Gothic"/>
              </a:rPr>
              <a:t>International Tutor Training Program Certification and </a:t>
            </a:r>
            <a:r>
              <a:rPr lang="en-US" sz="1600" dirty="0" smtClean="0">
                <a:latin typeface="Century Gothic"/>
                <a:cs typeface="Century Gothic"/>
              </a:rPr>
              <a:t>created </a:t>
            </a:r>
            <a:r>
              <a:rPr lang="en-US" sz="1600" dirty="0">
                <a:latin typeface="Century Gothic"/>
                <a:cs typeface="Century Gothic"/>
              </a:rPr>
              <a:t>International Mentor Training Program </a:t>
            </a:r>
            <a:r>
              <a:rPr lang="en-US" sz="1600" dirty="0" smtClean="0">
                <a:latin typeface="Century Gothic"/>
                <a:cs typeface="Century Gothic"/>
              </a:rPr>
              <a:t>Certification for CRLA  </a:t>
            </a:r>
            <a:endParaRPr lang="en-US" sz="1600" dirty="0">
              <a:latin typeface="Century Gothic"/>
              <a:cs typeface="Century Gothic"/>
            </a:endParaRPr>
          </a:p>
          <a:p>
            <a:endParaRPr lang="en-US" sz="1600" dirty="0">
              <a:latin typeface="Century Gothic"/>
              <a:cs typeface="Century Gothic"/>
            </a:endParaRPr>
          </a:p>
          <a:p>
            <a:r>
              <a:rPr lang="en-US" sz="1600" dirty="0">
                <a:latin typeface="Century Gothic"/>
                <a:cs typeface="Century Gothic"/>
              </a:rPr>
              <a:t>Author of NADE’s Self-Evaluation Guide for Tutoring Services.</a:t>
            </a:r>
          </a:p>
          <a:p>
            <a:endParaRPr lang="en-US" sz="1600" dirty="0">
              <a:latin typeface="Century Gothic"/>
              <a:cs typeface="Century Gothic"/>
            </a:endParaRPr>
          </a:p>
          <a:p>
            <a:r>
              <a:rPr lang="en-US" sz="1600" dirty="0" smtClean="0">
                <a:latin typeface="Century Gothic"/>
                <a:cs typeface="Century Gothic"/>
              </a:rPr>
              <a:t>Recipient, CRLA’s </a:t>
            </a:r>
            <a:r>
              <a:rPr lang="en-US" sz="1600" dirty="0">
                <a:latin typeface="Century Gothic"/>
                <a:cs typeface="Century Gothic"/>
              </a:rPr>
              <a:t>Special Recognition </a:t>
            </a:r>
            <a:r>
              <a:rPr lang="en-US" sz="1600" dirty="0" smtClean="0">
                <a:latin typeface="Century Gothic"/>
                <a:cs typeface="Century Gothic"/>
              </a:rPr>
              <a:t>Award, Robert </a:t>
            </a:r>
            <a:r>
              <a:rPr lang="en-US" sz="1600" dirty="0">
                <a:latin typeface="Century Gothic"/>
                <a:cs typeface="Century Gothic"/>
              </a:rPr>
              <a:t>Griffin Award for Long &amp; Outstanding Service, NADE’s Henry Young Award for Outstanding Service, and American College Personnel Association’s Award for Commission XVI’s Excellence as a Learning Assistance </a:t>
            </a:r>
            <a:r>
              <a:rPr lang="en-US" sz="1600" dirty="0" smtClean="0">
                <a:latin typeface="Century Gothic"/>
                <a:cs typeface="Century Gothic"/>
              </a:rPr>
              <a:t>Practitioner </a:t>
            </a:r>
          </a:p>
          <a:p>
            <a:endParaRPr lang="en-US" sz="1600" dirty="0">
              <a:latin typeface="Century Gothic"/>
              <a:cs typeface="Century Gothic"/>
            </a:endParaRPr>
          </a:p>
          <a:p>
            <a:endParaRPr lang="en-US" sz="1600" dirty="0">
              <a:latin typeface="Century Gothic"/>
              <a:cs typeface="Century Gothic"/>
            </a:endParaRPr>
          </a:p>
          <a:p>
            <a:endParaRPr lang="en-US" sz="1600" dirty="0" smtClean="0">
              <a:latin typeface="Century Gothic"/>
              <a:cs typeface="Century Gothic"/>
            </a:endParaRPr>
          </a:p>
          <a:p>
            <a:endParaRPr lang="en-US" sz="1600" dirty="0">
              <a:latin typeface="Century Gothic"/>
              <a:cs typeface="Century Gothic"/>
            </a:endParaRPr>
          </a:p>
          <a:p>
            <a:endParaRPr lang="en-US" sz="1600" dirty="0" smtClean="0">
              <a:latin typeface="Century Gothic"/>
              <a:cs typeface="Century Gothic"/>
            </a:endParaRPr>
          </a:p>
          <a:p>
            <a:endParaRPr lang="en-US" sz="1600" dirty="0">
              <a:latin typeface="Century Gothic"/>
              <a:cs typeface="Century Gothic"/>
            </a:endParaRPr>
          </a:p>
          <a:p>
            <a:endParaRPr lang="en-US" sz="1600" dirty="0">
              <a:latin typeface="Century Gothic"/>
              <a:cs typeface="Century Gothic"/>
            </a:endParaRPr>
          </a:p>
          <a:p>
            <a:endParaRPr lang="en-US" sz="1600" dirty="0">
              <a:latin typeface="Century Gothic"/>
              <a:cs typeface="Century Gothic"/>
            </a:endParaRPr>
          </a:p>
          <a:p>
            <a:endParaRPr lang="en-US" sz="1600" dirty="0">
              <a:latin typeface="Century Gothic"/>
              <a:cs typeface="Century Gothic"/>
            </a:endParaRPr>
          </a:p>
          <a:p>
            <a:pPr marL="0" marR="0">
              <a:spcBef>
                <a:spcPts val="0"/>
              </a:spcBef>
              <a:spcAft>
                <a:spcPts val="0"/>
              </a:spcAft>
            </a:pPr>
            <a:r>
              <a:rPr lang="en-US" dirty="0">
                <a:effectLst/>
                <a:latin typeface="Century Gothic"/>
                <a:ea typeface="ＭＳ 明朝"/>
                <a:cs typeface="Century Gothic"/>
              </a:rPr>
              <a:t> </a:t>
            </a:r>
          </a:p>
        </p:txBody>
      </p:sp>
      <p:sp>
        <p:nvSpPr>
          <p:cNvPr id="3" name="TextBox 2"/>
          <p:cNvSpPr txBox="1"/>
          <p:nvPr/>
        </p:nvSpPr>
        <p:spPr>
          <a:xfrm>
            <a:off x="356259" y="5236362"/>
            <a:ext cx="8553218" cy="1631216"/>
          </a:xfrm>
          <a:prstGeom prst="rect">
            <a:avLst/>
          </a:prstGeom>
          <a:noFill/>
        </p:spPr>
        <p:txBody>
          <a:bodyPr wrap="square" rtlCol="0">
            <a:spAutoFit/>
          </a:bodyPr>
          <a:lstStyle/>
          <a:p>
            <a:r>
              <a:rPr lang="en-US" i="1" dirty="0" smtClean="0">
                <a:solidFill>
                  <a:srgbClr val="4C3490"/>
                </a:solidFill>
              </a:rPr>
              <a:t>“Our </a:t>
            </a:r>
            <a:r>
              <a:rPr lang="en-US" i="1" dirty="0">
                <a:solidFill>
                  <a:srgbClr val="4C3490"/>
                </a:solidFill>
              </a:rPr>
              <a:t>Crown Jewel of Texas understood the tremendous difficulties that many of our citizens face and was relentless in eliminating barriers that impede college attendance and success. She knew that college provides hope, inspiration, and a better life for our citizenry. She lived her life dedicated to this end</a:t>
            </a:r>
            <a:r>
              <a:rPr lang="en-US" i="1" dirty="0" smtClean="0">
                <a:solidFill>
                  <a:srgbClr val="4C3490"/>
                </a:solidFill>
              </a:rPr>
              <a:t>.”</a:t>
            </a:r>
            <a:endParaRPr lang="en-US" i="1" dirty="0">
              <a:solidFill>
                <a:srgbClr val="4C3490"/>
              </a:solidFill>
            </a:endParaRPr>
          </a:p>
          <a:p>
            <a:pPr algn="r"/>
            <a:r>
              <a:rPr lang="en-US" sz="1400" i="1" dirty="0" smtClean="0">
                <a:solidFill>
                  <a:srgbClr val="4C3490"/>
                </a:solidFill>
              </a:rPr>
              <a:t>Russ Hodges, Associate Professor, Texas State University</a:t>
            </a:r>
          </a:p>
          <a:p>
            <a:pPr algn="r"/>
            <a:r>
              <a:rPr lang="en-US" sz="1400" i="1" dirty="0" smtClean="0">
                <a:solidFill>
                  <a:srgbClr val="4C3490"/>
                </a:solidFill>
              </a:rPr>
              <a:t>CLADEA Chair, 2007-2014 </a:t>
            </a:r>
            <a:endParaRPr lang="en-US" sz="1400" dirty="0"/>
          </a:p>
        </p:txBody>
      </p:sp>
      <p:pic>
        <p:nvPicPr>
          <p:cNvPr id="5" name="Picture 4" descr="shaw_g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259" y="749767"/>
            <a:ext cx="2351815" cy="2664946"/>
          </a:xfrm>
          <a:prstGeom prst="rect">
            <a:avLst/>
          </a:prstGeom>
        </p:spPr>
      </p:pic>
    </p:spTree>
    <p:extLst>
      <p:ext uri="{BB962C8B-B14F-4D97-AF65-F5344CB8AC3E}">
        <p14:creationId xmlns:p14="http://schemas.microsoft.com/office/powerpoint/2010/main" xmlns="" val="224213017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1318</TotalTime>
  <Words>1024</Words>
  <Application>Microsoft Office PowerPoint</Application>
  <PresentationFormat>On-screen Show (4:3)</PresentationFormat>
  <Paragraphs>177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Infusion</vt:lpstr>
      <vt:lpstr>In Memoriam </vt:lpstr>
      <vt:lpstr>Slide 2</vt:lpstr>
      <vt:lpstr>Slide 3</vt:lpstr>
      <vt:lpstr>Slide 4</vt:lpstr>
      <vt:lpstr>Slide 5</vt:lpstr>
      <vt:lpstr>Slide 6</vt:lpstr>
      <vt:lpstr>Slide 7</vt:lpstr>
      <vt:lpstr>Slide 8</vt:lpstr>
      <vt:lpstr>Slide 9</vt:lpstr>
    </vt:vector>
  </TitlesOfParts>
  <Company>Texas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Memoriam</dc:title>
  <dc:creator>Russell Hodges</dc:creator>
  <cp:lastModifiedBy>RAS</cp:lastModifiedBy>
  <cp:revision>28</cp:revision>
  <dcterms:created xsi:type="dcterms:W3CDTF">2015-08-31T22:40:46Z</dcterms:created>
  <dcterms:modified xsi:type="dcterms:W3CDTF">2016-01-03T05:19:46Z</dcterms:modified>
</cp:coreProperties>
</file>