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313" r:id="rId2"/>
    <p:sldId id="259" r:id="rId3"/>
    <p:sldId id="257" r:id="rId4"/>
    <p:sldId id="261" r:id="rId5"/>
    <p:sldId id="274" r:id="rId6"/>
    <p:sldId id="276" r:id="rId7"/>
    <p:sldId id="284" r:id="rId8"/>
    <p:sldId id="260" r:id="rId9"/>
    <p:sldId id="293" r:id="rId10"/>
    <p:sldId id="294" r:id="rId11"/>
    <p:sldId id="275" r:id="rId12"/>
    <p:sldId id="288" r:id="rId13"/>
    <p:sldId id="279" r:id="rId14"/>
    <p:sldId id="303" r:id="rId15"/>
    <p:sldId id="300" r:id="rId16"/>
    <p:sldId id="305" r:id="rId17"/>
    <p:sldId id="304" r:id="rId18"/>
    <p:sldId id="314" r:id="rId19"/>
    <p:sldId id="308" r:id="rId20"/>
    <p:sldId id="307" r:id="rId21"/>
    <p:sldId id="309" r:id="rId22"/>
    <p:sldId id="310" r:id="rId23"/>
    <p:sldId id="311" r:id="rId24"/>
    <p:sldId id="289" r:id="rId25"/>
    <p:sldId id="315" r:id="rId26"/>
    <p:sldId id="283" r:id="rId27"/>
    <p:sldId id="291" r:id="rId28"/>
    <p:sldId id="316" r:id="rId29"/>
    <p:sldId id="317" r:id="rId30"/>
    <p:sldId id="321" r:id="rId31"/>
    <p:sldId id="319" r:id="rId32"/>
    <p:sldId id="324" r:id="rId33"/>
    <p:sldId id="323" r:id="rId34"/>
    <p:sldId id="322" r:id="rId35"/>
    <p:sldId id="318" r:id="rId36"/>
    <p:sldId id="325" r:id="rId37"/>
    <p:sldId id="262" r:id="rId38"/>
    <p:sldId id="268" r:id="rId39"/>
    <p:sldId id="269" r:id="rId40"/>
    <p:sldId id="270"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78" autoAdjust="0"/>
    <p:restoredTop sz="48137" autoAdjust="0"/>
  </p:normalViewPr>
  <p:slideViewPr>
    <p:cSldViewPr snapToGrid="0">
      <p:cViewPr varScale="1">
        <p:scale>
          <a:sx n="43" d="100"/>
          <a:sy n="43" d="100"/>
        </p:scale>
        <p:origin x="238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E4D67F-F311-453A-82A2-535A43D889A6}" type="datetimeFigureOut">
              <a:rPr lang="en-US" smtClean="0"/>
              <a:t>8/17/2020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9A5029-A959-4722-93AE-2326ED0E3CDC}" type="slidenum">
              <a:rPr lang="en-US" smtClean="0"/>
              <a:t>‹#›</a:t>
            </a:fld>
            <a:endParaRPr lang="en-US"/>
          </a:p>
        </p:txBody>
      </p:sp>
    </p:spTree>
    <p:extLst>
      <p:ext uri="{BB962C8B-B14F-4D97-AF65-F5344CB8AC3E}">
        <p14:creationId xmlns:p14="http://schemas.microsoft.com/office/powerpoint/2010/main" val="512025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Title Slide: Good Afternoon and thank you for coming to our presentation today.  This study focused on the impact of veteran peer-tutoring on end-of-semester mathematics grades for student veterans using the program compared to student veterans who did not use the veteran peer-tutoring program over the course of four semesters.  In addition, this study was designed to detect for any statistically significant relationship between the number of times treatment group participants used the veteran peer-tutoring program and their end-of-semester mathematics grades.</a:t>
            </a:r>
            <a:endParaRPr lang="en-US" sz="1200" b="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89A5029-A959-4722-93AE-2326ED0E3CDC}" type="slidenum">
              <a:rPr lang="en-US" smtClean="0"/>
              <a:t>1</a:t>
            </a:fld>
            <a:endParaRPr lang="en-US"/>
          </a:p>
        </p:txBody>
      </p:sp>
    </p:spTree>
    <p:extLst>
      <p:ext uri="{BB962C8B-B14F-4D97-AF65-F5344CB8AC3E}">
        <p14:creationId xmlns:p14="http://schemas.microsoft.com/office/powerpoint/2010/main" val="5923171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This table breaks by percentage and numbers the participants in both groups according to courses across all four semesters.</a:t>
            </a:r>
            <a:endParaRPr lang="en-US" dirty="0"/>
          </a:p>
        </p:txBody>
      </p:sp>
      <p:sp>
        <p:nvSpPr>
          <p:cNvPr id="4" name="Slide Number Placeholder 3"/>
          <p:cNvSpPr>
            <a:spLocks noGrp="1"/>
          </p:cNvSpPr>
          <p:nvPr>
            <p:ph type="sldNum" sz="quarter" idx="10"/>
          </p:nvPr>
        </p:nvSpPr>
        <p:spPr/>
        <p:txBody>
          <a:bodyPr/>
          <a:lstStyle/>
          <a:p>
            <a:fld id="{589A5029-A959-4722-93AE-2326ED0E3CDC}" type="slidenum">
              <a:rPr lang="en-US" smtClean="0"/>
              <a:t>10</a:t>
            </a:fld>
            <a:endParaRPr lang="en-US"/>
          </a:p>
        </p:txBody>
      </p:sp>
    </p:spTree>
    <p:extLst>
      <p:ext uri="{BB962C8B-B14F-4D97-AF65-F5344CB8AC3E}">
        <p14:creationId xmlns:p14="http://schemas.microsoft.com/office/powerpoint/2010/main" val="19390643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This is a brief description of the veteran peer-tutoring program.  Certification requirements to maintain employment are listed.</a:t>
            </a:r>
            <a:endParaRPr lang="en-US" dirty="0"/>
          </a:p>
        </p:txBody>
      </p:sp>
      <p:sp>
        <p:nvSpPr>
          <p:cNvPr id="4" name="Slide Number Placeholder 3"/>
          <p:cNvSpPr>
            <a:spLocks noGrp="1"/>
          </p:cNvSpPr>
          <p:nvPr>
            <p:ph type="sldNum" sz="quarter" idx="5"/>
          </p:nvPr>
        </p:nvSpPr>
        <p:spPr/>
        <p:txBody>
          <a:bodyPr/>
          <a:lstStyle/>
          <a:p>
            <a:fld id="{589A5029-A959-4722-93AE-2326ED0E3CDC}" type="slidenum">
              <a:rPr lang="en-US" smtClean="0"/>
              <a:t>11</a:t>
            </a:fld>
            <a:endParaRPr lang="en-US"/>
          </a:p>
        </p:txBody>
      </p:sp>
    </p:spTree>
    <p:extLst>
      <p:ext uri="{BB962C8B-B14F-4D97-AF65-F5344CB8AC3E}">
        <p14:creationId xmlns:p14="http://schemas.microsoft.com/office/powerpoint/2010/main" val="29727307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On this slide I’d like to direct you to the last bullet point showing how letter grades were assigned as they will be addressed in numerical form in the findings presentation portion of this study.</a:t>
            </a:r>
            <a:endParaRPr lang="en-US" sz="1200" b="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589A5029-A959-4722-93AE-2326ED0E3CDC}" type="slidenum">
              <a:rPr lang="en-US" smtClean="0"/>
              <a:t>12</a:t>
            </a:fld>
            <a:endParaRPr lang="en-US"/>
          </a:p>
        </p:txBody>
      </p:sp>
    </p:spTree>
    <p:extLst>
      <p:ext uri="{BB962C8B-B14F-4D97-AF65-F5344CB8AC3E}">
        <p14:creationId xmlns:p14="http://schemas.microsoft.com/office/powerpoint/2010/main" val="4512609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The testing assumptions for both of my research questions are listed below each analysis used.</a:t>
            </a:r>
            <a:endParaRPr lang="en-US" dirty="0"/>
          </a:p>
        </p:txBody>
      </p:sp>
      <p:sp>
        <p:nvSpPr>
          <p:cNvPr id="4" name="Slide Number Placeholder 3"/>
          <p:cNvSpPr>
            <a:spLocks noGrp="1"/>
          </p:cNvSpPr>
          <p:nvPr>
            <p:ph type="sldNum" sz="quarter" idx="5"/>
          </p:nvPr>
        </p:nvSpPr>
        <p:spPr/>
        <p:txBody>
          <a:bodyPr/>
          <a:lstStyle/>
          <a:p>
            <a:fld id="{589A5029-A959-4722-93AE-2326ED0E3CDC}" type="slidenum">
              <a:rPr lang="en-US" smtClean="0"/>
              <a:t>13</a:t>
            </a:fld>
            <a:endParaRPr lang="en-US"/>
          </a:p>
        </p:txBody>
      </p:sp>
    </p:spTree>
    <p:extLst>
      <p:ext uri="{BB962C8B-B14F-4D97-AF65-F5344CB8AC3E}">
        <p14:creationId xmlns:p14="http://schemas.microsoft.com/office/powerpoint/2010/main" val="41116903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In checking for pre-existing differences between both my groups based on gender, race/ethnicity, and age, chi-square results found no significant relationship with gender and race/ethnicity for both groups; and Mann-Whitney U results indicated no significant relationship with age.  These findings supported the effectiveness of the stratified randomized matching procedure I used to create the comparison group.  Also, I wanted to make sure that if any differences were found between the two groups, it was for other reasons not pertaining to these variables.</a:t>
            </a:r>
            <a:endParaRPr lang="en-US" sz="1200" b="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89A5029-A959-4722-93AE-2326ED0E3CDC}" type="slidenum">
              <a:rPr lang="en-US" smtClean="0"/>
              <a:t>14</a:t>
            </a:fld>
            <a:endParaRPr lang="en-US"/>
          </a:p>
        </p:txBody>
      </p:sp>
    </p:spTree>
    <p:extLst>
      <p:ext uri="{BB962C8B-B14F-4D97-AF65-F5344CB8AC3E}">
        <p14:creationId xmlns:p14="http://schemas.microsoft.com/office/powerpoint/2010/main" val="5323266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The descriptive statistics displayed on this table are the letter grades earned for both groups combined.</a:t>
            </a:r>
            <a:endParaRPr lang="en-US" dirty="0"/>
          </a:p>
        </p:txBody>
      </p:sp>
      <p:sp>
        <p:nvSpPr>
          <p:cNvPr id="4" name="Slide Number Placeholder 3"/>
          <p:cNvSpPr>
            <a:spLocks noGrp="1"/>
          </p:cNvSpPr>
          <p:nvPr>
            <p:ph type="sldNum" sz="quarter" idx="10"/>
          </p:nvPr>
        </p:nvSpPr>
        <p:spPr/>
        <p:txBody>
          <a:bodyPr/>
          <a:lstStyle/>
          <a:p>
            <a:fld id="{589A5029-A959-4722-93AE-2326ED0E3CDC}" type="slidenum">
              <a:rPr lang="en-US" smtClean="0"/>
              <a:t>15</a:t>
            </a:fld>
            <a:endParaRPr lang="en-US"/>
          </a:p>
        </p:txBody>
      </p:sp>
    </p:spTree>
    <p:extLst>
      <p:ext uri="{BB962C8B-B14F-4D97-AF65-F5344CB8AC3E}">
        <p14:creationId xmlns:p14="http://schemas.microsoft.com/office/powerpoint/2010/main" val="21096006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This table separates per group the letter grades earned during the time period selected for this study.  You can see the comparison group scoring more A’s and B’s than the treatment group, and conversely, you can see the treatment group participant’s higher number of F’s at seven compared to one for the comparison group.</a:t>
            </a:r>
            <a:endParaRPr lang="en-US" sz="1200" b="1"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89A5029-A959-4722-93AE-2326ED0E3CDC}" type="slidenum">
              <a:rPr lang="en-US" smtClean="0"/>
              <a:t>16</a:t>
            </a:fld>
            <a:endParaRPr lang="en-US"/>
          </a:p>
        </p:txBody>
      </p:sp>
    </p:spTree>
    <p:extLst>
      <p:ext uri="{BB962C8B-B14F-4D97-AF65-F5344CB8AC3E}">
        <p14:creationId xmlns:p14="http://schemas.microsoft.com/office/powerpoint/2010/main" val="37478370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This slide for the treatment group participants displays the number of participants matched with the number of times they used the peer-tutoring program in any of the four-semesters of this study.  For example, 11 participants in the treatment group used veteran peer-tutoring only once, and one individual, as listed in the bottom, used the program 21 times in one semester.</a:t>
            </a:r>
            <a:endParaRPr lang="en-US"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9A5029-A959-4722-93AE-2326ED0E3CDC}" type="slidenum">
              <a:rPr lang="en-US" smtClean="0"/>
              <a:t>17</a:t>
            </a:fld>
            <a:endParaRPr lang="en-US"/>
          </a:p>
        </p:txBody>
      </p:sp>
    </p:spTree>
    <p:extLst>
      <p:ext uri="{BB962C8B-B14F-4D97-AF65-F5344CB8AC3E}">
        <p14:creationId xmlns:p14="http://schemas.microsoft.com/office/powerpoint/2010/main" val="37944582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As you can see with the p-value, Mann-Whitney U test results showed no statistically significant difference in grade distributions between groups, thus retaining the null hypothesis.  In addition, the comparison group had a higher mean rank in grades compared to the treatment group which indicated that the comparison group had higher end-of-semester grades, something I pointed to, on the grade distribution table between groups earlier in the presentation.  What this indicates is that no difference would be expected in the larger population.</a:t>
            </a:r>
          </a:p>
          <a:p>
            <a:endParaRPr lang="en-US" sz="1200" b="0" kern="1200" dirty="0">
              <a:solidFill>
                <a:schemeClr val="tx1"/>
              </a:solidFill>
              <a:effectLst/>
              <a:latin typeface="+mn-lt"/>
              <a:ea typeface="+mn-ea"/>
              <a:cs typeface="+mn-cs"/>
            </a:endParaRPr>
          </a:p>
          <a:p>
            <a:r>
              <a:rPr lang="en-US" sz="1200" dirty="0">
                <a:solidFill>
                  <a:srgbClr val="990000"/>
                </a:solidFill>
                <a:cs typeface="Times New Roman" panose="02020603050405020304" pitchFamily="18" charset="0"/>
              </a:rPr>
              <a:t>Hypothesis Testing for Research Question 1</a:t>
            </a:r>
          </a:p>
          <a:p>
            <a:endParaRPr lang="en-US" sz="1200" dirty="0">
              <a:solidFill>
                <a:srgbClr val="990000"/>
              </a:solidFill>
              <a:cs typeface="Times New Roman" panose="02020603050405020304" pitchFamily="18" charset="0"/>
            </a:endParaRPr>
          </a:p>
          <a:p>
            <a:pPr marL="285750" indent="-285750">
              <a:buFont typeface="Arial" panose="020B0604020202020204" pitchFamily="34" charset="0"/>
              <a:buChar char="•"/>
            </a:pPr>
            <a:r>
              <a:rPr lang="en-US" sz="1200" dirty="0">
                <a:solidFill>
                  <a:srgbClr val="990000"/>
                </a:solidFill>
                <a:cs typeface="Times New Roman" panose="02020603050405020304" pitchFamily="18" charset="0"/>
              </a:rPr>
              <a:t>Mann-Whitney </a:t>
            </a:r>
            <a:r>
              <a:rPr lang="en-US" sz="1200" i="1" dirty="0">
                <a:solidFill>
                  <a:srgbClr val="990000"/>
                </a:solidFill>
                <a:cs typeface="Times New Roman" panose="02020603050405020304" pitchFamily="18" charset="0"/>
              </a:rPr>
              <a:t>U</a:t>
            </a:r>
            <a:r>
              <a:rPr lang="en-US" sz="1200" dirty="0">
                <a:solidFill>
                  <a:srgbClr val="990000"/>
                </a:solidFill>
                <a:cs typeface="Times New Roman" panose="02020603050405020304" pitchFamily="18" charset="0"/>
              </a:rPr>
              <a:t> test results showed </a:t>
            </a:r>
            <a:r>
              <a:rPr lang="en-US" sz="1200" b="1" dirty="0">
                <a:solidFill>
                  <a:srgbClr val="990000"/>
                </a:solidFill>
                <a:cs typeface="Times New Roman" panose="02020603050405020304" pitchFamily="18" charset="0"/>
              </a:rPr>
              <a:t>no statistically significant differences </a:t>
            </a:r>
            <a:r>
              <a:rPr lang="en-US" sz="1200" dirty="0">
                <a:solidFill>
                  <a:srgbClr val="990000"/>
                </a:solidFill>
                <a:cs typeface="Times New Roman" panose="02020603050405020304" pitchFamily="18" charset="0"/>
              </a:rPr>
              <a:t>in grade distributions between the </a:t>
            </a:r>
          </a:p>
          <a:p>
            <a:r>
              <a:rPr lang="en-US" sz="1200" dirty="0">
                <a:solidFill>
                  <a:srgbClr val="990000"/>
                </a:solidFill>
                <a:cs typeface="Times New Roman" panose="02020603050405020304" pitchFamily="18" charset="0"/>
              </a:rPr>
              <a:t>      treatment and comparison group; thus, </a:t>
            </a:r>
            <a:r>
              <a:rPr lang="en-US" sz="1200" b="1" dirty="0">
                <a:solidFill>
                  <a:srgbClr val="990000"/>
                </a:solidFill>
                <a:cs typeface="Times New Roman" panose="02020603050405020304" pitchFamily="18" charset="0"/>
              </a:rPr>
              <a:t>the null hypothesis was retained </a:t>
            </a:r>
          </a:p>
          <a:p>
            <a:r>
              <a:rPr lang="en-US" sz="1200" dirty="0">
                <a:solidFill>
                  <a:srgbClr val="990000"/>
                </a:solidFill>
                <a:cs typeface="Times New Roman" panose="02020603050405020304" pitchFamily="18" charset="0"/>
              </a:rPr>
              <a:t>     (Mann–Whitney </a:t>
            </a:r>
            <a:r>
              <a:rPr lang="en-US" sz="1200" i="1" dirty="0">
                <a:solidFill>
                  <a:srgbClr val="990000"/>
                </a:solidFill>
                <a:cs typeface="Times New Roman" panose="02020603050405020304" pitchFamily="18" charset="0"/>
              </a:rPr>
              <a:t>U</a:t>
            </a:r>
            <a:r>
              <a:rPr lang="en-US" sz="1200" dirty="0">
                <a:solidFill>
                  <a:srgbClr val="990000"/>
                </a:solidFill>
                <a:cs typeface="Times New Roman" panose="02020603050405020304" pitchFamily="18" charset="0"/>
              </a:rPr>
              <a:t> = 299.0, </a:t>
            </a:r>
            <a:r>
              <a:rPr lang="en-US" sz="1200" i="1" dirty="0">
                <a:solidFill>
                  <a:srgbClr val="990000"/>
                </a:solidFill>
                <a:cs typeface="Times New Roman" panose="02020603050405020304" pitchFamily="18" charset="0"/>
              </a:rPr>
              <a:t>n</a:t>
            </a:r>
            <a:r>
              <a:rPr lang="en-US" sz="1200" baseline="-25000" dirty="0">
                <a:solidFill>
                  <a:srgbClr val="990000"/>
                </a:solidFill>
                <a:cs typeface="Times New Roman" panose="02020603050405020304" pitchFamily="18" charset="0"/>
              </a:rPr>
              <a:t>1</a:t>
            </a:r>
            <a:r>
              <a:rPr lang="en-US" sz="1200" dirty="0">
                <a:solidFill>
                  <a:srgbClr val="990000"/>
                </a:solidFill>
                <a:cs typeface="Times New Roman" panose="02020603050405020304" pitchFamily="18" charset="0"/>
              </a:rPr>
              <a:t> = 28, </a:t>
            </a:r>
            <a:r>
              <a:rPr lang="en-US" sz="1200" i="1" dirty="0">
                <a:solidFill>
                  <a:srgbClr val="990000"/>
                </a:solidFill>
                <a:cs typeface="Times New Roman" panose="02020603050405020304" pitchFamily="18" charset="0"/>
              </a:rPr>
              <a:t>n</a:t>
            </a:r>
            <a:r>
              <a:rPr lang="en-US" sz="1200" baseline="-25000" dirty="0">
                <a:solidFill>
                  <a:srgbClr val="990000"/>
                </a:solidFill>
                <a:cs typeface="Times New Roman" panose="02020603050405020304" pitchFamily="18" charset="0"/>
              </a:rPr>
              <a:t>2</a:t>
            </a:r>
            <a:r>
              <a:rPr lang="en-US" sz="1200" dirty="0">
                <a:solidFill>
                  <a:srgbClr val="990000"/>
                </a:solidFill>
                <a:cs typeface="Times New Roman" panose="02020603050405020304" pitchFamily="18" charset="0"/>
              </a:rPr>
              <a:t> = 28, </a:t>
            </a:r>
            <a:r>
              <a:rPr lang="en-US" sz="1200" i="1" dirty="0">
                <a:solidFill>
                  <a:srgbClr val="990000"/>
                </a:solidFill>
                <a:cs typeface="Times New Roman" panose="02020603050405020304" pitchFamily="18" charset="0"/>
              </a:rPr>
              <a:t>p</a:t>
            </a:r>
            <a:r>
              <a:rPr lang="en-US" sz="1200" dirty="0">
                <a:solidFill>
                  <a:srgbClr val="990000"/>
                </a:solidFill>
                <a:cs typeface="Times New Roman" panose="02020603050405020304" pitchFamily="18" charset="0"/>
              </a:rPr>
              <a:t> = 0.11, two-tailed </a:t>
            </a:r>
            <a:r>
              <a:rPr lang="en-US" sz="1200" i="1" dirty="0">
                <a:solidFill>
                  <a:srgbClr val="990000"/>
                </a:solidFill>
                <a:cs typeface="Times New Roman" panose="02020603050405020304" pitchFamily="18" charset="0"/>
              </a:rPr>
              <a:t>r</a:t>
            </a:r>
            <a:r>
              <a:rPr lang="en-US" sz="1200" dirty="0">
                <a:solidFill>
                  <a:srgbClr val="990000"/>
                </a:solidFill>
                <a:cs typeface="Times New Roman" panose="02020603050405020304" pitchFamily="18" charset="0"/>
              </a:rPr>
              <a:t>=.25).</a:t>
            </a:r>
          </a:p>
          <a:p>
            <a:endParaRPr lang="en-US" sz="1200" dirty="0">
              <a:solidFill>
                <a:srgbClr val="990000"/>
              </a:solidFill>
              <a:cs typeface="Times New Roman" panose="02020603050405020304" pitchFamily="18" charset="0"/>
            </a:endParaRPr>
          </a:p>
          <a:p>
            <a:pPr marL="285750" indent="-285750">
              <a:buFont typeface="Arial" panose="020B0604020202020204" pitchFamily="34" charset="0"/>
              <a:buChar char="•"/>
            </a:pPr>
            <a:r>
              <a:rPr lang="en-US" sz="1200" b="1" dirty="0">
                <a:solidFill>
                  <a:srgbClr val="990000"/>
                </a:solidFill>
                <a:cs typeface="Times New Roman" panose="02020603050405020304" pitchFamily="18" charset="0"/>
              </a:rPr>
              <a:t>Comparison group higher mean rank in grades (31.82)</a:t>
            </a:r>
            <a:r>
              <a:rPr lang="en-US" sz="1200" dirty="0">
                <a:solidFill>
                  <a:srgbClr val="990000"/>
                </a:solidFill>
                <a:cs typeface="Times New Roman" panose="02020603050405020304" pitchFamily="18" charset="0"/>
              </a:rPr>
              <a:t> compared with </a:t>
            </a:r>
            <a:r>
              <a:rPr lang="en-US" sz="1200" b="1" dirty="0">
                <a:solidFill>
                  <a:srgbClr val="990000"/>
                </a:solidFill>
                <a:cs typeface="Times New Roman" panose="02020603050405020304" pitchFamily="18" charset="0"/>
              </a:rPr>
              <a:t>Treatment group </a:t>
            </a:r>
          </a:p>
          <a:p>
            <a:r>
              <a:rPr lang="en-US" sz="1200" b="1" dirty="0">
                <a:solidFill>
                  <a:srgbClr val="990000"/>
                </a:solidFill>
                <a:cs typeface="Times New Roman" panose="02020603050405020304" pitchFamily="18" charset="0"/>
              </a:rPr>
              <a:t>      high mean rank in grades (25.18), </a:t>
            </a:r>
            <a:r>
              <a:rPr lang="en-US" sz="1200" dirty="0">
                <a:solidFill>
                  <a:srgbClr val="990000"/>
                </a:solidFill>
                <a:cs typeface="Times New Roman" panose="02020603050405020304" pitchFamily="18" charset="0"/>
              </a:rPr>
              <a:t>the results indicated that the comparison group had higher end-of-semester </a:t>
            </a:r>
          </a:p>
          <a:p>
            <a:r>
              <a:rPr lang="en-US" sz="1200" dirty="0">
                <a:solidFill>
                  <a:srgbClr val="990000"/>
                </a:solidFill>
                <a:cs typeface="Times New Roman" panose="02020603050405020304" pitchFamily="18" charset="0"/>
              </a:rPr>
              <a:t>      grades than the treatment group in this sample.  This difference revealed a </a:t>
            </a:r>
            <a:r>
              <a:rPr lang="en-US" sz="1200" b="1" dirty="0">
                <a:solidFill>
                  <a:srgbClr val="990000"/>
                </a:solidFill>
                <a:cs typeface="Times New Roman" panose="02020603050405020304" pitchFamily="18" charset="0"/>
              </a:rPr>
              <a:t>small-to-medium effect </a:t>
            </a:r>
          </a:p>
          <a:p>
            <a:r>
              <a:rPr lang="en-US" sz="1200" dirty="0">
                <a:solidFill>
                  <a:srgbClr val="990000"/>
                </a:solidFill>
                <a:cs typeface="Times New Roman" panose="02020603050405020304" pitchFamily="18" charset="0"/>
              </a:rPr>
              <a:t>      </a:t>
            </a:r>
            <a:r>
              <a:rPr lang="en-US" sz="1200" b="1" dirty="0">
                <a:solidFill>
                  <a:srgbClr val="990000"/>
                </a:solidFill>
                <a:cs typeface="Times New Roman" panose="02020603050405020304" pitchFamily="18" charset="0"/>
              </a:rPr>
              <a:t>size of </a:t>
            </a:r>
            <a:r>
              <a:rPr lang="en-US" sz="1200" b="1" i="1" dirty="0">
                <a:solidFill>
                  <a:srgbClr val="990000"/>
                </a:solidFill>
                <a:cs typeface="Times New Roman" panose="02020603050405020304" pitchFamily="18" charset="0"/>
              </a:rPr>
              <a:t>r</a:t>
            </a:r>
            <a:r>
              <a:rPr lang="en-US" sz="1200" b="1" dirty="0">
                <a:solidFill>
                  <a:srgbClr val="990000"/>
                </a:solidFill>
                <a:cs typeface="Times New Roman" panose="02020603050405020304" pitchFamily="18" charset="0"/>
              </a:rPr>
              <a:t>= 0.25.  </a:t>
            </a:r>
            <a:r>
              <a:rPr lang="en-US" sz="1200" dirty="0">
                <a:solidFill>
                  <a:srgbClr val="990000"/>
                </a:solidFill>
                <a:cs typeface="Times New Roman" panose="02020603050405020304" pitchFamily="18" charset="0"/>
              </a:rPr>
              <a:t>Effect was not statistically significant.  Therefore, no difference would be expected in the larger</a:t>
            </a:r>
          </a:p>
          <a:p>
            <a:r>
              <a:rPr lang="en-US" sz="1200" dirty="0">
                <a:solidFill>
                  <a:srgbClr val="990000"/>
                </a:solidFill>
                <a:cs typeface="Times New Roman" panose="02020603050405020304" pitchFamily="18" charset="0"/>
              </a:rPr>
              <a:t>     population</a:t>
            </a:r>
            <a:r>
              <a:rPr lang="en-US" dirty="0">
                <a:solidFill>
                  <a:srgbClr val="990000"/>
                </a:solidFill>
                <a:latin typeface="Times New Roman" panose="02020603050405020304" pitchFamily="18" charset="0"/>
                <a:cs typeface="Times New Roman" panose="02020603050405020304" pitchFamily="18" charset="0"/>
              </a:rPr>
              <a:t>.</a:t>
            </a:r>
          </a:p>
          <a:p>
            <a:endParaRPr lang="en-US" sz="1200" b="1"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9A5029-A959-4722-93AE-2326ED0E3CDC}" type="slidenum">
              <a:rPr lang="en-US" smtClean="0"/>
              <a:t>19</a:t>
            </a:fld>
            <a:endParaRPr lang="en-US"/>
          </a:p>
        </p:txBody>
      </p:sp>
    </p:spTree>
    <p:extLst>
      <p:ext uri="{BB962C8B-B14F-4D97-AF65-F5344CB8AC3E}">
        <p14:creationId xmlns:p14="http://schemas.microsoft.com/office/powerpoint/2010/main" val="4456536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The results of my Spearman’s rho analysis found no statistically significant relationship between the number of times a participants used the veteran peer-tutoring program, and their end-of-semester grades.  Although not statistically significant, the scatter plot below shows that five of the 28 treatment group participants that used the peer-tutoring program more than 10 times scored four A’s and one B.</a:t>
            </a:r>
            <a:endParaRPr lang="en-US" dirty="0"/>
          </a:p>
        </p:txBody>
      </p:sp>
      <p:sp>
        <p:nvSpPr>
          <p:cNvPr id="4" name="Slide Number Placeholder 3"/>
          <p:cNvSpPr>
            <a:spLocks noGrp="1"/>
          </p:cNvSpPr>
          <p:nvPr>
            <p:ph type="sldNum" sz="quarter" idx="10"/>
          </p:nvPr>
        </p:nvSpPr>
        <p:spPr/>
        <p:txBody>
          <a:bodyPr/>
          <a:lstStyle/>
          <a:p>
            <a:fld id="{589A5029-A959-4722-93AE-2326ED0E3CDC}" type="slidenum">
              <a:rPr lang="en-US" smtClean="0"/>
              <a:t>20</a:t>
            </a:fld>
            <a:endParaRPr lang="en-US"/>
          </a:p>
        </p:txBody>
      </p:sp>
    </p:spTree>
    <p:extLst>
      <p:ext uri="{BB962C8B-B14F-4D97-AF65-F5344CB8AC3E}">
        <p14:creationId xmlns:p14="http://schemas.microsoft.com/office/powerpoint/2010/main" val="2290414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Why this study? Currently Iraq and Afghanistan student veterans are not graduating at rates recorded historically since the use of the GI Bill for WW2, Korean War, and Vietnam War Veterans.  Those student veterans graduated at a 66% rate compared to 51% for today’s veterans.  Furthermore, previous student veterans outperformed traditional students in historically rigorous courses such as math and sciences course and higher graduation rates, whereas today’s student veterans have not continued that trend.  There are no answers for why this has happened, but a few theories attempting to address this issue exist.  My study looked at a veteran peer-tutoring program as a possible academic strategy to help promote higher graduation rates amongst student veterans.  Also, I hope that my study’s findings foster a stronger interest in better understanding student veteran academic performance in postsecondary institutions in order to better assist them.</a:t>
            </a:r>
            <a:endParaRPr lang="en-US" sz="1200" b="1"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r>
              <a:rPr lang="en-US" sz="1200" dirty="0">
                <a:latin typeface="Times New Roman" panose="02020603050405020304" pitchFamily="18" charset="0"/>
                <a:cs typeface="Times New Roman" panose="02020603050405020304" pitchFamily="18" charset="0"/>
              </a:rPr>
              <a:t> </a:t>
            </a:r>
            <a:endParaRPr lang="en-US" dirty="0"/>
          </a:p>
        </p:txBody>
      </p:sp>
      <p:sp>
        <p:nvSpPr>
          <p:cNvPr id="4" name="Slide Number Placeholder 3"/>
          <p:cNvSpPr>
            <a:spLocks noGrp="1"/>
          </p:cNvSpPr>
          <p:nvPr>
            <p:ph type="sldNum" sz="quarter" idx="5"/>
          </p:nvPr>
        </p:nvSpPr>
        <p:spPr/>
        <p:txBody>
          <a:bodyPr/>
          <a:lstStyle/>
          <a:p>
            <a:fld id="{589A5029-A959-4722-93AE-2326ED0E3CDC}" type="slidenum">
              <a:rPr lang="en-US" smtClean="0"/>
              <a:t>2</a:t>
            </a:fld>
            <a:endParaRPr lang="en-US"/>
          </a:p>
        </p:txBody>
      </p:sp>
    </p:spTree>
    <p:extLst>
      <p:ext uri="{BB962C8B-B14F-4D97-AF65-F5344CB8AC3E}">
        <p14:creationId xmlns:p14="http://schemas.microsoft.com/office/powerpoint/2010/main" val="21380403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I wanted to provide an original investigation with veteran peer-tutoring as historic and current student veteran scholarship has not measured the effectiveness of veteran peer-tutoring programs impact on student veteran mathematics scores.  The aim of my study was to address the existing scholarship gap pertaining to student veteran academic performance.  The increase in peer-tutoring research underscored the need for my study.</a:t>
            </a:r>
            <a:endParaRPr lang="en-US" sz="1200" b="1"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89A5029-A959-4722-93AE-2326ED0E3CDC}" type="slidenum">
              <a:rPr lang="en-US" smtClean="0"/>
              <a:t>21</a:t>
            </a:fld>
            <a:endParaRPr lang="en-US"/>
          </a:p>
        </p:txBody>
      </p:sp>
    </p:spTree>
    <p:extLst>
      <p:ext uri="{BB962C8B-B14F-4D97-AF65-F5344CB8AC3E}">
        <p14:creationId xmlns:p14="http://schemas.microsoft.com/office/powerpoint/2010/main" val="24826722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There are a few potential reasons that may explain the results of my first RQ.  The first potential reason may be that student veteran academic performance are still in-line with the academic performances recorded through historical research for WW2, the Koran War, and the Vietnam War veterans.  The basis for looking at this potential reason stems from both groups scoring a 3.00 or B as a Median Score.  Another potential reason may be that the veteran peer-tutoring program simply does not work.  The direction of the effect of the treatment, veteran peer-tutoring, went the opposite direction than what I had hypothesized.  Furthermore, the mean ranks for the comparison group were higher than the treatment group.  A third potential reason may be that the treatment group participants using the veteran peer-tutoring program may have had low math proficiency to begin with.  It’s interesting to note that the comparison group’s outcomes contrast current student veteran scholarship that posits student veterans may be struggling academically due to transitional experiences recorded in current qualitative studies.  Schlossberg’s strategy factor as a coping method is directly connected with this study as evidenced in the treatment group’s decision to seek information on academic assistance leading them to the veteran peer-tutoring program, and taking direct action in enlisting peer-tutoring assistance from their veteran peers. </a:t>
            </a:r>
            <a:endParaRPr lang="en-US" sz="1200" b="1"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89A5029-A959-4722-93AE-2326ED0E3CDC}" type="slidenum">
              <a:rPr lang="en-US" smtClean="0"/>
              <a:t>22</a:t>
            </a:fld>
            <a:endParaRPr lang="en-US"/>
          </a:p>
        </p:txBody>
      </p:sp>
    </p:spTree>
    <p:extLst>
      <p:ext uri="{BB962C8B-B14F-4D97-AF65-F5344CB8AC3E}">
        <p14:creationId xmlns:p14="http://schemas.microsoft.com/office/powerpoint/2010/main" val="16274791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r>
              <a:rPr lang="en-US" sz="1200" b="0" kern="1200" dirty="0">
                <a:solidFill>
                  <a:schemeClr val="tx1"/>
                </a:solidFill>
                <a:effectLst/>
                <a:latin typeface="+mn-lt"/>
                <a:ea typeface="+mn-ea"/>
                <a:cs typeface="+mn-cs"/>
              </a:rPr>
              <a:t>In addressing my second RQ results, a potential reason for the findings may be treatment group participants inconsistent use of the service.  An example might be that participants only sought assistance prior to an assessment or exam.  Another potential reason may be that the veteran tutor was ineffective in bridging understanding of the course content through strategy and tutor modeling for their student veteran tutees.  The difference between the findings of both RQs is that the findings for the second RQ went in the expected direction with a medium effect size.  Yet, the findings of my second RQ contrast current peer-tutoring research which found that increase use of peer-tutoring results in higher end-of-semester grades for students using such service or program.  Schlossberg’s Social Factor, not addressed in my study, may explain why student veterans use the veteran peer-tutoring program as they may seek the camaraderie of their veteran peers more so than enlisting academic assistance for any of the three mathematics courses observed in this study.</a:t>
            </a:r>
            <a:endParaRPr lang="en-US" sz="1200" b="1"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89A5029-A959-4722-93AE-2326ED0E3CDC}" type="slidenum">
              <a:rPr lang="en-US" smtClean="0"/>
              <a:t>23</a:t>
            </a:fld>
            <a:endParaRPr lang="en-US"/>
          </a:p>
        </p:txBody>
      </p:sp>
    </p:spTree>
    <p:extLst>
      <p:ext uri="{BB962C8B-B14F-4D97-AF65-F5344CB8AC3E}">
        <p14:creationId xmlns:p14="http://schemas.microsoft.com/office/powerpoint/2010/main" val="8386666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Some of the implications of these findings may suggest that student veterans may not believe that peer-tutoring at a learning assistance center is necessary.  More so, student veterans may have an aversion to using the tutoring service altogether, as they may prefer informal in-class peer-tutoring from their nonveteran classmates who have a better understanding of the course content.  In addition, seeking help from their instructors in class, and during office hours may be a preferred method for the majority of student veterans as evidenced with an increase in the overall student veteran population at this large southwest university, and a low number of student veterans seeking and using this veteran peer-tutoring program.  The low sample size of my study for participants in the treatment group may suggest that the veteran tutoring program may need a new or different approach of advertising their services to recruit more student veterans for academic assistance.  Current scholarship focus on student veterans may need to change in the direction of initial historical research on student veteran academic performance instead of transitional experiences in to postsecondary institutions if causes for low graduation rates amongst current student veterans are to be identified.  Future collaborative efforts between the DE department faculty and learning assistance director may yield more effective training of veteran tutors and a more effective format for student veterans to academically succeed in their rigorous mathematics courses.  </a:t>
            </a:r>
            <a:endParaRPr lang="en-US" sz="1200" b="1"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89A5029-A959-4722-93AE-2326ED0E3CDC}" type="slidenum">
              <a:rPr lang="en-US" smtClean="0"/>
              <a:t>24</a:t>
            </a:fld>
            <a:endParaRPr lang="en-US"/>
          </a:p>
        </p:txBody>
      </p:sp>
    </p:spTree>
    <p:extLst>
      <p:ext uri="{BB962C8B-B14F-4D97-AF65-F5344CB8AC3E}">
        <p14:creationId xmlns:p14="http://schemas.microsoft.com/office/powerpoint/2010/main" val="25718134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Some of the major limitations of my study include the possibility that participants from both groups may have received alternate forms of tutoring outside of the veteran peer-tutoring program.  Mental and physical health issues amongst some of the participants may have contributed to their academic outcomes, factors that may not be known due to health privacy laws.  Also, it is difficult to determine what background knowledge on mathematics courses the participants had in having taken the course prior to the time frame of this study.  It is also difficult to determine if any of the treatment group participants used the program prior to the four-semester time frame as the learning assistance center did not keep records of student veterans using the veteran tutoring program.  Lastly, the low power of my study due to low sample size may have prevented a statistically significant effect from being measured.  </a:t>
            </a:r>
            <a:endParaRPr lang="en-US" sz="1200" b="1"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589A5029-A959-4722-93AE-2326ED0E3CDC}" type="slidenum">
              <a:rPr lang="en-US" smtClean="0"/>
              <a:t>26</a:t>
            </a:fld>
            <a:endParaRPr lang="en-US"/>
          </a:p>
        </p:txBody>
      </p:sp>
    </p:spTree>
    <p:extLst>
      <p:ext uri="{BB962C8B-B14F-4D97-AF65-F5344CB8AC3E}">
        <p14:creationId xmlns:p14="http://schemas.microsoft.com/office/powerpoint/2010/main" val="18133866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I’d like to see a replication of this study with two additional semesters of participants and grades in order to raise the power of this study and determine if there is a statistically significant relationship between use of the veteran tutor program and end-of-semester grades.  I’d also like to see a similar study using historically rigorous science courses such as biology and chemistry to see if similar results are obtained as in this study.  Most importantly, I’d like to see a future study comparing the tutoring effectiveness of veteran tutors and nonveteran tutors on student veteran end-of-semester grades for rigorous mathematics and science course.  Such a study would help to determine if there is any difference on whether a tutor having veteran status helps student veteran overall academic performance.  </a:t>
            </a:r>
            <a:r>
              <a:rPr lang="en-US" sz="1200" b="0" kern="1200">
                <a:solidFill>
                  <a:schemeClr val="tx1"/>
                </a:solidFill>
                <a:effectLst/>
                <a:latin typeface="+mn-lt"/>
                <a:ea typeface="+mn-ea"/>
                <a:cs typeface="+mn-cs"/>
              </a:rPr>
              <a:t>Finally, I’d like to see comparison studies with this veteran tutoring program and other veteran tutoring programs across the country to determine if geographical regions have an impact on the effectiveness of veteran peer-tutoring. </a:t>
            </a:r>
            <a:endParaRPr lang="en-US" sz="1200" b="1" kern="120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89A5029-A959-4722-93AE-2326ED0E3CDC}" type="slidenum">
              <a:rPr lang="en-US" smtClean="0"/>
              <a:t>27</a:t>
            </a:fld>
            <a:endParaRPr lang="en-US"/>
          </a:p>
        </p:txBody>
      </p:sp>
    </p:spTree>
    <p:extLst>
      <p:ext uri="{BB962C8B-B14F-4D97-AF65-F5344CB8AC3E}">
        <p14:creationId xmlns:p14="http://schemas.microsoft.com/office/powerpoint/2010/main" val="1433273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Here is a look at current student veteran completion rates in community colleges and four-year universities respectively. </a:t>
            </a:r>
            <a:r>
              <a:rPr lang="en-US" sz="1200" b="1" i="1" kern="1200" dirty="0">
                <a:solidFill>
                  <a:schemeClr val="tx1"/>
                </a:solidFill>
                <a:effectLst/>
                <a:latin typeface="+mn-lt"/>
                <a:ea typeface="+mn-ea"/>
                <a:cs typeface="+mn-cs"/>
              </a:rPr>
              <a:t>(Here, explain the conclusions you can make from the 2 and the 4 year student veterans'  trajectories for current student veterans.  What are the implications of these percentages for both the 2 and the 4 year student veterans?)</a:t>
            </a:r>
            <a:endParaRPr lang="en-US" b="1" i="1" dirty="0"/>
          </a:p>
        </p:txBody>
      </p:sp>
      <p:sp>
        <p:nvSpPr>
          <p:cNvPr id="4" name="Slide Number Placeholder 3"/>
          <p:cNvSpPr>
            <a:spLocks noGrp="1"/>
          </p:cNvSpPr>
          <p:nvPr>
            <p:ph type="sldNum" sz="quarter" idx="10"/>
          </p:nvPr>
        </p:nvSpPr>
        <p:spPr/>
        <p:txBody>
          <a:bodyPr/>
          <a:lstStyle/>
          <a:p>
            <a:fld id="{589A5029-A959-4722-93AE-2326ED0E3CDC}" type="slidenum">
              <a:rPr lang="en-US" smtClean="0"/>
              <a:t>3</a:t>
            </a:fld>
            <a:endParaRPr lang="en-US"/>
          </a:p>
        </p:txBody>
      </p:sp>
    </p:spTree>
    <p:extLst>
      <p:ext uri="{BB962C8B-B14F-4D97-AF65-F5344CB8AC3E}">
        <p14:creationId xmlns:p14="http://schemas.microsoft.com/office/powerpoint/2010/main" val="32373699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Schlossberg’s Adult Transition Theory served as the theoretical framework for this study.  Schlossberg’s theory posits three major transitions in an adult’s life to include anticipated major life events such as getting married or graduating from college.  Unanticipated major events such as a divorce or failing a college mathematics course.  And non-events which are expected, such as ease of navigating through a rigorous math course, that does not occur.  In order to deal with these three transitions, Schlossberg posits that individuals use one, or all, four factors to navigate or cope with their transition.  The first three factors are situation, self-factor, and support-factor, which current qualitative student veteran scholarship on transitional experiences in to postsecondary institutions utilizing Schlossberg’s theory has been studied.  The fourth factor, strategies, was the focus of my study through quantitative means as it pertained to use of peer-tutoring as a coping method.</a:t>
            </a:r>
            <a:endParaRPr lang="en-US" sz="1200" b="1"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89A5029-A959-4722-93AE-2326ED0E3CDC}" type="slidenum">
              <a:rPr lang="en-US" smtClean="0"/>
              <a:t>4</a:t>
            </a:fld>
            <a:endParaRPr lang="en-US"/>
          </a:p>
        </p:txBody>
      </p:sp>
    </p:spTree>
    <p:extLst>
      <p:ext uri="{BB962C8B-B14F-4D97-AF65-F5344CB8AC3E}">
        <p14:creationId xmlns:p14="http://schemas.microsoft.com/office/powerpoint/2010/main" val="35735120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This slide demonstrates how Schlossberg’s theory was applied to two groups in this quantitative study.</a:t>
            </a:r>
            <a:endParaRPr lang="en-US" dirty="0"/>
          </a:p>
        </p:txBody>
      </p:sp>
      <p:sp>
        <p:nvSpPr>
          <p:cNvPr id="4" name="Slide Number Placeholder 3"/>
          <p:cNvSpPr>
            <a:spLocks noGrp="1"/>
          </p:cNvSpPr>
          <p:nvPr>
            <p:ph type="sldNum" sz="quarter" idx="5"/>
          </p:nvPr>
        </p:nvSpPr>
        <p:spPr/>
        <p:txBody>
          <a:bodyPr/>
          <a:lstStyle/>
          <a:p>
            <a:fld id="{589A5029-A959-4722-93AE-2326ED0E3CDC}" type="slidenum">
              <a:rPr lang="en-US" smtClean="0"/>
              <a:t>5</a:t>
            </a:fld>
            <a:endParaRPr lang="en-US"/>
          </a:p>
        </p:txBody>
      </p:sp>
    </p:spTree>
    <p:extLst>
      <p:ext uri="{BB962C8B-B14F-4D97-AF65-F5344CB8AC3E}">
        <p14:creationId xmlns:p14="http://schemas.microsoft.com/office/powerpoint/2010/main" val="27569187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This slide shows the population over the course of four-semesters wherewith my study’s sample were drawn for both the treatment and comparison groups.</a:t>
            </a:r>
            <a:endParaRPr lang="en-US" sz="1200" b="1"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89A5029-A959-4722-93AE-2326ED0E3CDC}" type="slidenum">
              <a:rPr lang="en-US" smtClean="0"/>
              <a:t>6</a:t>
            </a:fld>
            <a:endParaRPr lang="en-US"/>
          </a:p>
        </p:txBody>
      </p:sp>
    </p:spTree>
    <p:extLst>
      <p:ext uri="{BB962C8B-B14F-4D97-AF65-F5344CB8AC3E}">
        <p14:creationId xmlns:p14="http://schemas.microsoft.com/office/powerpoint/2010/main" val="35857396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I used this sampling approach because the descriptive and demographic data on the participants collected for this study were archived at the learning assistance center and registrar’s office.  I only used treatment participants that were undergraduates, part-time and full-time students, who used the veteran peer-tutoring program for the first-time in seeking help for college algebra, pre-calculus, or calculus 1.  I did not use former commissioned officers as they had already obtained an undergraduate degree, and it was difficult to determine if they had taken any of the courses for this study previously, and in determining if they had received tutoring during their undergraduate course work.  Also excluded from this study were dependents of student veterans such as children and spouses.  Participants who recorded a “W” for their grade were also excluded as there are many reasons for a student withdrawing from a course that is impossible to determine.  Participants in the comparison group were also under the same inclusion and exclusion criteria as the treatment group with respect to their initial semester enrollment in the course, undergraduate status as part or full-time students, and the exclusion of commissioned officers and dependents. </a:t>
            </a:r>
            <a:endParaRPr lang="en-US" sz="1200" b="1"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89A5029-A959-4722-93AE-2326ED0E3CDC}" type="slidenum">
              <a:rPr lang="en-US" smtClean="0"/>
              <a:t>7</a:t>
            </a:fld>
            <a:endParaRPr lang="en-US"/>
          </a:p>
        </p:txBody>
      </p:sp>
    </p:spTree>
    <p:extLst>
      <p:ext uri="{BB962C8B-B14F-4D97-AF65-F5344CB8AC3E}">
        <p14:creationId xmlns:p14="http://schemas.microsoft.com/office/powerpoint/2010/main" val="5514669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These are my study’s two research questions derived from a thorough review of literature.</a:t>
            </a:r>
            <a:endParaRPr lang="en-US" dirty="0"/>
          </a:p>
        </p:txBody>
      </p:sp>
      <p:sp>
        <p:nvSpPr>
          <p:cNvPr id="4" name="Slide Number Placeholder 3"/>
          <p:cNvSpPr>
            <a:spLocks noGrp="1"/>
          </p:cNvSpPr>
          <p:nvPr>
            <p:ph type="sldNum" sz="quarter" idx="10"/>
          </p:nvPr>
        </p:nvSpPr>
        <p:spPr/>
        <p:txBody>
          <a:bodyPr/>
          <a:lstStyle/>
          <a:p>
            <a:fld id="{589A5029-A959-4722-93AE-2326ED0E3CDC}" type="slidenum">
              <a:rPr lang="en-US" smtClean="0"/>
              <a:t>8</a:t>
            </a:fld>
            <a:endParaRPr lang="en-US"/>
          </a:p>
        </p:txBody>
      </p:sp>
    </p:spTree>
    <p:extLst>
      <p:ext uri="{BB962C8B-B14F-4D97-AF65-F5344CB8AC3E}">
        <p14:creationId xmlns:p14="http://schemas.microsoft.com/office/powerpoint/2010/main" val="24132325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This table breaks down by percentage and number the participants for both groups based on gender and race/ethnicity</a:t>
            </a:r>
            <a:endParaRPr lang="en-US" dirty="0"/>
          </a:p>
        </p:txBody>
      </p:sp>
      <p:sp>
        <p:nvSpPr>
          <p:cNvPr id="4" name="Slide Number Placeholder 3"/>
          <p:cNvSpPr>
            <a:spLocks noGrp="1"/>
          </p:cNvSpPr>
          <p:nvPr>
            <p:ph type="sldNum" sz="quarter" idx="10"/>
          </p:nvPr>
        </p:nvSpPr>
        <p:spPr/>
        <p:txBody>
          <a:bodyPr/>
          <a:lstStyle/>
          <a:p>
            <a:fld id="{589A5029-A959-4722-93AE-2326ED0E3CDC}" type="slidenum">
              <a:rPr lang="en-US" smtClean="0"/>
              <a:t>9</a:t>
            </a:fld>
            <a:endParaRPr lang="en-US"/>
          </a:p>
        </p:txBody>
      </p:sp>
    </p:spTree>
    <p:extLst>
      <p:ext uri="{BB962C8B-B14F-4D97-AF65-F5344CB8AC3E}">
        <p14:creationId xmlns:p14="http://schemas.microsoft.com/office/powerpoint/2010/main" val="3639713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99DC3-D3A8-4AF1-B3F8-B0BD5300E80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F7DAB9-C63B-412D-B363-8B56886EFB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B90BA-28EE-4511-B257-600A28E1E94C}"/>
              </a:ext>
            </a:extLst>
          </p:cNvPr>
          <p:cNvSpPr>
            <a:spLocks noGrp="1"/>
          </p:cNvSpPr>
          <p:nvPr>
            <p:ph type="dt" sz="half" idx="10"/>
          </p:nvPr>
        </p:nvSpPr>
        <p:spPr/>
        <p:txBody>
          <a:bodyPr/>
          <a:lstStyle/>
          <a:p>
            <a:fld id="{C8EAA74B-84AB-44DC-8019-031EE1B158FE}" type="datetimeFigureOut">
              <a:rPr lang="en-US" smtClean="0"/>
              <a:t>8/17/2020</a:t>
            </a:fld>
            <a:endParaRPr lang="en-US"/>
          </a:p>
        </p:txBody>
      </p:sp>
      <p:sp>
        <p:nvSpPr>
          <p:cNvPr id="5" name="Footer Placeholder 4">
            <a:extLst>
              <a:ext uri="{FF2B5EF4-FFF2-40B4-BE49-F238E27FC236}">
                <a16:creationId xmlns:a16="http://schemas.microsoft.com/office/drawing/2014/main" id="{1046EB36-507A-47D7-9825-8BFAAFCE65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05F139-FF0C-4F5C-8605-0A51D3E591B6}"/>
              </a:ext>
            </a:extLst>
          </p:cNvPr>
          <p:cNvSpPr>
            <a:spLocks noGrp="1"/>
          </p:cNvSpPr>
          <p:nvPr>
            <p:ph type="sldNum" sz="quarter" idx="12"/>
          </p:nvPr>
        </p:nvSpPr>
        <p:spPr/>
        <p:txBody>
          <a:bodyPr/>
          <a:lstStyle/>
          <a:p>
            <a:fld id="{AE4ADD14-5782-4195-9276-D05B1B92490E}" type="slidenum">
              <a:rPr lang="en-US" smtClean="0"/>
              <a:t>‹#›</a:t>
            </a:fld>
            <a:endParaRPr lang="en-US"/>
          </a:p>
        </p:txBody>
      </p:sp>
    </p:spTree>
    <p:extLst>
      <p:ext uri="{BB962C8B-B14F-4D97-AF65-F5344CB8AC3E}">
        <p14:creationId xmlns:p14="http://schemas.microsoft.com/office/powerpoint/2010/main" val="4014136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E75B7-45AE-45C4-BB6F-94C6C36E53E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AC26E6-F080-4631-903B-CF46F30D0A4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E7B5AD-D090-4EE9-A4B2-5469E8943E8A}"/>
              </a:ext>
            </a:extLst>
          </p:cNvPr>
          <p:cNvSpPr>
            <a:spLocks noGrp="1"/>
          </p:cNvSpPr>
          <p:nvPr>
            <p:ph type="dt" sz="half" idx="10"/>
          </p:nvPr>
        </p:nvSpPr>
        <p:spPr/>
        <p:txBody>
          <a:bodyPr/>
          <a:lstStyle/>
          <a:p>
            <a:fld id="{C8EAA74B-84AB-44DC-8019-031EE1B158FE}" type="datetimeFigureOut">
              <a:rPr lang="en-US" smtClean="0"/>
              <a:t>8/17/2020</a:t>
            </a:fld>
            <a:endParaRPr lang="en-US"/>
          </a:p>
        </p:txBody>
      </p:sp>
      <p:sp>
        <p:nvSpPr>
          <p:cNvPr id="5" name="Footer Placeholder 4">
            <a:extLst>
              <a:ext uri="{FF2B5EF4-FFF2-40B4-BE49-F238E27FC236}">
                <a16:creationId xmlns:a16="http://schemas.microsoft.com/office/drawing/2014/main" id="{9067A31B-09E5-4EC4-AA5D-1D0709B72E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E17416-2D41-48B4-AAFE-1A2DF9413F4A}"/>
              </a:ext>
            </a:extLst>
          </p:cNvPr>
          <p:cNvSpPr>
            <a:spLocks noGrp="1"/>
          </p:cNvSpPr>
          <p:nvPr>
            <p:ph type="sldNum" sz="quarter" idx="12"/>
          </p:nvPr>
        </p:nvSpPr>
        <p:spPr/>
        <p:txBody>
          <a:bodyPr/>
          <a:lstStyle/>
          <a:p>
            <a:fld id="{AE4ADD14-5782-4195-9276-D05B1B92490E}" type="slidenum">
              <a:rPr lang="en-US" smtClean="0"/>
              <a:t>‹#›</a:t>
            </a:fld>
            <a:endParaRPr lang="en-US"/>
          </a:p>
        </p:txBody>
      </p:sp>
    </p:spTree>
    <p:extLst>
      <p:ext uri="{BB962C8B-B14F-4D97-AF65-F5344CB8AC3E}">
        <p14:creationId xmlns:p14="http://schemas.microsoft.com/office/powerpoint/2010/main" val="303964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60BBC8-732E-4678-A972-3CE9045D463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A2593BC-9629-4775-A36B-3A32CA21FC5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5569B2-ED53-43B1-9856-EC79855139A7}"/>
              </a:ext>
            </a:extLst>
          </p:cNvPr>
          <p:cNvSpPr>
            <a:spLocks noGrp="1"/>
          </p:cNvSpPr>
          <p:nvPr>
            <p:ph type="dt" sz="half" idx="10"/>
          </p:nvPr>
        </p:nvSpPr>
        <p:spPr/>
        <p:txBody>
          <a:bodyPr/>
          <a:lstStyle/>
          <a:p>
            <a:fld id="{C8EAA74B-84AB-44DC-8019-031EE1B158FE}" type="datetimeFigureOut">
              <a:rPr lang="en-US" smtClean="0"/>
              <a:t>8/17/2020</a:t>
            </a:fld>
            <a:endParaRPr lang="en-US"/>
          </a:p>
        </p:txBody>
      </p:sp>
      <p:sp>
        <p:nvSpPr>
          <p:cNvPr id="5" name="Footer Placeholder 4">
            <a:extLst>
              <a:ext uri="{FF2B5EF4-FFF2-40B4-BE49-F238E27FC236}">
                <a16:creationId xmlns:a16="http://schemas.microsoft.com/office/drawing/2014/main" id="{36D8B235-B25D-438B-9FC6-D049B9A66E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7ADB98-FB91-4D49-AA20-F05C12705D18}"/>
              </a:ext>
            </a:extLst>
          </p:cNvPr>
          <p:cNvSpPr>
            <a:spLocks noGrp="1"/>
          </p:cNvSpPr>
          <p:nvPr>
            <p:ph type="sldNum" sz="quarter" idx="12"/>
          </p:nvPr>
        </p:nvSpPr>
        <p:spPr/>
        <p:txBody>
          <a:bodyPr/>
          <a:lstStyle/>
          <a:p>
            <a:fld id="{AE4ADD14-5782-4195-9276-D05B1B92490E}" type="slidenum">
              <a:rPr lang="en-US" smtClean="0"/>
              <a:t>‹#›</a:t>
            </a:fld>
            <a:endParaRPr lang="en-US"/>
          </a:p>
        </p:txBody>
      </p:sp>
    </p:spTree>
    <p:extLst>
      <p:ext uri="{BB962C8B-B14F-4D97-AF65-F5344CB8AC3E}">
        <p14:creationId xmlns:p14="http://schemas.microsoft.com/office/powerpoint/2010/main" val="1075617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0DD6F-2834-4BA4-B089-76EB90F008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AFEAAA-0B4B-4951-AE89-8686731F3DE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8E73FA-ABBE-430C-9E85-00FCF15AF70B}"/>
              </a:ext>
            </a:extLst>
          </p:cNvPr>
          <p:cNvSpPr>
            <a:spLocks noGrp="1"/>
          </p:cNvSpPr>
          <p:nvPr>
            <p:ph type="dt" sz="half" idx="10"/>
          </p:nvPr>
        </p:nvSpPr>
        <p:spPr/>
        <p:txBody>
          <a:bodyPr/>
          <a:lstStyle/>
          <a:p>
            <a:fld id="{C8EAA74B-84AB-44DC-8019-031EE1B158FE}" type="datetimeFigureOut">
              <a:rPr lang="en-US" smtClean="0"/>
              <a:t>8/17/2020</a:t>
            </a:fld>
            <a:endParaRPr lang="en-US"/>
          </a:p>
        </p:txBody>
      </p:sp>
      <p:sp>
        <p:nvSpPr>
          <p:cNvPr id="5" name="Footer Placeholder 4">
            <a:extLst>
              <a:ext uri="{FF2B5EF4-FFF2-40B4-BE49-F238E27FC236}">
                <a16:creationId xmlns:a16="http://schemas.microsoft.com/office/drawing/2014/main" id="{F6660389-3B67-4F32-A4AF-3E31AA16C0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A34810-98CF-4A34-AA5F-AF4B4FB3078E}"/>
              </a:ext>
            </a:extLst>
          </p:cNvPr>
          <p:cNvSpPr>
            <a:spLocks noGrp="1"/>
          </p:cNvSpPr>
          <p:nvPr>
            <p:ph type="sldNum" sz="quarter" idx="12"/>
          </p:nvPr>
        </p:nvSpPr>
        <p:spPr/>
        <p:txBody>
          <a:bodyPr/>
          <a:lstStyle/>
          <a:p>
            <a:fld id="{AE4ADD14-5782-4195-9276-D05B1B92490E}" type="slidenum">
              <a:rPr lang="en-US" smtClean="0"/>
              <a:t>‹#›</a:t>
            </a:fld>
            <a:endParaRPr lang="en-US"/>
          </a:p>
        </p:txBody>
      </p:sp>
    </p:spTree>
    <p:extLst>
      <p:ext uri="{BB962C8B-B14F-4D97-AF65-F5344CB8AC3E}">
        <p14:creationId xmlns:p14="http://schemas.microsoft.com/office/powerpoint/2010/main" val="364332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998D7-0247-4DFB-9892-0B91B75C90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1E6AF77-C753-425D-818E-ACD7AE422A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3ED868E-E3D2-4205-8853-FA67E67A12A8}"/>
              </a:ext>
            </a:extLst>
          </p:cNvPr>
          <p:cNvSpPr>
            <a:spLocks noGrp="1"/>
          </p:cNvSpPr>
          <p:nvPr>
            <p:ph type="dt" sz="half" idx="10"/>
          </p:nvPr>
        </p:nvSpPr>
        <p:spPr/>
        <p:txBody>
          <a:bodyPr/>
          <a:lstStyle/>
          <a:p>
            <a:fld id="{C8EAA74B-84AB-44DC-8019-031EE1B158FE}" type="datetimeFigureOut">
              <a:rPr lang="en-US" smtClean="0"/>
              <a:t>8/17/2020</a:t>
            </a:fld>
            <a:endParaRPr lang="en-US"/>
          </a:p>
        </p:txBody>
      </p:sp>
      <p:sp>
        <p:nvSpPr>
          <p:cNvPr id="5" name="Footer Placeholder 4">
            <a:extLst>
              <a:ext uri="{FF2B5EF4-FFF2-40B4-BE49-F238E27FC236}">
                <a16:creationId xmlns:a16="http://schemas.microsoft.com/office/drawing/2014/main" id="{6AE5E378-55FC-4846-AC84-B4320CBBBC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83BF2A-452B-4A99-AB50-2ADDB8006EB0}"/>
              </a:ext>
            </a:extLst>
          </p:cNvPr>
          <p:cNvSpPr>
            <a:spLocks noGrp="1"/>
          </p:cNvSpPr>
          <p:nvPr>
            <p:ph type="sldNum" sz="quarter" idx="12"/>
          </p:nvPr>
        </p:nvSpPr>
        <p:spPr/>
        <p:txBody>
          <a:bodyPr/>
          <a:lstStyle/>
          <a:p>
            <a:fld id="{AE4ADD14-5782-4195-9276-D05B1B92490E}" type="slidenum">
              <a:rPr lang="en-US" smtClean="0"/>
              <a:t>‹#›</a:t>
            </a:fld>
            <a:endParaRPr lang="en-US"/>
          </a:p>
        </p:txBody>
      </p:sp>
    </p:spTree>
    <p:extLst>
      <p:ext uri="{BB962C8B-B14F-4D97-AF65-F5344CB8AC3E}">
        <p14:creationId xmlns:p14="http://schemas.microsoft.com/office/powerpoint/2010/main" val="2131042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D67F8-5FED-44A5-A375-7EDA676DFD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39B5BF-3C11-401E-A77F-CB6B583B666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E75A6C-4448-498D-8C34-4204B79E1F5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81B8565-AE04-4474-A7B4-0A710F916892}"/>
              </a:ext>
            </a:extLst>
          </p:cNvPr>
          <p:cNvSpPr>
            <a:spLocks noGrp="1"/>
          </p:cNvSpPr>
          <p:nvPr>
            <p:ph type="dt" sz="half" idx="10"/>
          </p:nvPr>
        </p:nvSpPr>
        <p:spPr/>
        <p:txBody>
          <a:bodyPr/>
          <a:lstStyle/>
          <a:p>
            <a:fld id="{C8EAA74B-84AB-44DC-8019-031EE1B158FE}" type="datetimeFigureOut">
              <a:rPr lang="en-US" smtClean="0"/>
              <a:t>8/17/2020</a:t>
            </a:fld>
            <a:endParaRPr lang="en-US"/>
          </a:p>
        </p:txBody>
      </p:sp>
      <p:sp>
        <p:nvSpPr>
          <p:cNvPr id="6" name="Footer Placeholder 5">
            <a:extLst>
              <a:ext uri="{FF2B5EF4-FFF2-40B4-BE49-F238E27FC236}">
                <a16:creationId xmlns:a16="http://schemas.microsoft.com/office/drawing/2014/main" id="{00418049-EBE1-4698-AB47-7F8812ED49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FCB19C-CF8C-4FBE-BF2D-1F14BC633909}"/>
              </a:ext>
            </a:extLst>
          </p:cNvPr>
          <p:cNvSpPr>
            <a:spLocks noGrp="1"/>
          </p:cNvSpPr>
          <p:nvPr>
            <p:ph type="sldNum" sz="quarter" idx="12"/>
          </p:nvPr>
        </p:nvSpPr>
        <p:spPr/>
        <p:txBody>
          <a:bodyPr/>
          <a:lstStyle/>
          <a:p>
            <a:fld id="{AE4ADD14-5782-4195-9276-D05B1B92490E}" type="slidenum">
              <a:rPr lang="en-US" smtClean="0"/>
              <a:t>‹#›</a:t>
            </a:fld>
            <a:endParaRPr lang="en-US"/>
          </a:p>
        </p:txBody>
      </p:sp>
    </p:spTree>
    <p:extLst>
      <p:ext uri="{BB962C8B-B14F-4D97-AF65-F5344CB8AC3E}">
        <p14:creationId xmlns:p14="http://schemas.microsoft.com/office/powerpoint/2010/main" val="1930574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67600-2D7E-46DB-94D5-693535477A0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C3F48EC-4CB3-4C18-BF89-B1C8106751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6ACE138-2DB0-4D49-BAC5-18FBC9DEDC8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990E117-5894-42BD-BBE7-C446D51B11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0B959C6-6C30-41B0-9ED2-AE4641B3064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A16372-D3C7-451A-8190-FA164B99FA78}"/>
              </a:ext>
            </a:extLst>
          </p:cNvPr>
          <p:cNvSpPr>
            <a:spLocks noGrp="1"/>
          </p:cNvSpPr>
          <p:nvPr>
            <p:ph type="dt" sz="half" idx="10"/>
          </p:nvPr>
        </p:nvSpPr>
        <p:spPr/>
        <p:txBody>
          <a:bodyPr/>
          <a:lstStyle/>
          <a:p>
            <a:fld id="{C8EAA74B-84AB-44DC-8019-031EE1B158FE}" type="datetimeFigureOut">
              <a:rPr lang="en-US" smtClean="0"/>
              <a:t>8/17/2020</a:t>
            </a:fld>
            <a:endParaRPr lang="en-US"/>
          </a:p>
        </p:txBody>
      </p:sp>
      <p:sp>
        <p:nvSpPr>
          <p:cNvPr id="8" name="Footer Placeholder 7">
            <a:extLst>
              <a:ext uri="{FF2B5EF4-FFF2-40B4-BE49-F238E27FC236}">
                <a16:creationId xmlns:a16="http://schemas.microsoft.com/office/drawing/2014/main" id="{54A33AAA-D587-4FD0-8B2E-C698E9F54A4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1B1658-4FF6-4402-BDAB-E6B2D813B2B7}"/>
              </a:ext>
            </a:extLst>
          </p:cNvPr>
          <p:cNvSpPr>
            <a:spLocks noGrp="1"/>
          </p:cNvSpPr>
          <p:nvPr>
            <p:ph type="sldNum" sz="quarter" idx="12"/>
          </p:nvPr>
        </p:nvSpPr>
        <p:spPr/>
        <p:txBody>
          <a:bodyPr/>
          <a:lstStyle/>
          <a:p>
            <a:fld id="{AE4ADD14-5782-4195-9276-D05B1B92490E}" type="slidenum">
              <a:rPr lang="en-US" smtClean="0"/>
              <a:t>‹#›</a:t>
            </a:fld>
            <a:endParaRPr lang="en-US"/>
          </a:p>
        </p:txBody>
      </p:sp>
    </p:spTree>
    <p:extLst>
      <p:ext uri="{BB962C8B-B14F-4D97-AF65-F5344CB8AC3E}">
        <p14:creationId xmlns:p14="http://schemas.microsoft.com/office/powerpoint/2010/main" val="873992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2BEF3-8B6F-4F09-B04C-6FD39D04C77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05E07E0-C4C3-44AD-B6E6-D244394140C9}"/>
              </a:ext>
            </a:extLst>
          </p:cNvPr>
          <p:cNvSpPr>
            <a:spLocks noGrp="1"/>
          </p:cNvSpPr>
          <p:nvPr>
            <p:ph type="dt" sz="half" idx="10"/>
          </p:nvPr>
        </p:nvSpPr>
        <p:spPr/>
        <p:txBody>
          <a:bodyPr/>
          <a:lstStyle/>
          <a:p>
            <a:fld id="{C8EAA74B-84AB-44DC-8019-031EE1B158FE}" type="datetimeFigureOut">
              <a:rPr lang="en-US" smtClean="0"/>
              <a:t>8/17/2020</a:t>
            </a:fld>
            <a:endParaRPr lang="en-US"/>
          </a:p>
        </p:txBody>
      </p:sp>
      <p:sp>
        <p:nvSpPr>
          <p:cNvPr id="4" name="Footer Placeholder 3">
            <a:extLst>
              <a:ext uri="{FF2B5EF4-FFF2-40B4-BE49-F238E27FC236}">
                <a16:creationId xmlns:a16="http://schemas.microsoft.com/office/drawing/2014/main" id="{7223C3B0-B860-408D-8803-0C06E04261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EC8AD7D-DEA6-408A-A45A-063E21F5DC88}"/>
              </a:ext>
            </a:extLst>
          </p:cNvPr>
          <p:cNvSpPr>
            <a:spLocks noGrp="1"/>
          </p:cNvSpPr>
          <p:nvPr>
            <p:ph type="sldNum" sz="quarter" idx="12"/>
          </p:nvPr>
        </p:nvSpPr>
        <p:spPr/>
        <p:txBody>
          <a:bodyPr/>
          <a:lstStyle/>
          <a:p>
            <a:fld id="{AE4ADD14-5782-4195-9276-D05B1B92490E}" type="slidenum">
              <a:rPr lang="en-US" smtClean="0"/>
              <a:t>‹#›</a:t>
            </a:fld>
            <a:endParaRPr lang="en-US"/>
          </a:p>
        </p:txBody>
      </p:sp>
    </p:spTree>
    <p:extLst>
      <p:ext uri="{BB962C8B-B14F-4D97-AF65-F5344CB8AC3E}">
        <p14:creationId xmlns:p14="http://schemas.microsoft.com/office/powerpoint/2010/main" val="3718419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51D40D-FD1D-490F-B806-C5809A6ADDBC}"/>
              </a:ext>
            </a:extLst>
          </p:cNvPr>
          <p:cNvSpPr>
            <a:spLocks noGrp="1"/>
          </p:cNvSpPr>
          <p:nvPr>
            <p:ph type="dt" sz="half" idx="10"/>
          </p:nvPr>
        </p:nvSpPr>
        <p:spPr/>
        <p:txBody>
          <a:bodyPr/>
          <a:lstStyle/>
          <a:p>
            <a:fld id="{C8EAA74B-84AB-44DC-8019-031EE1B158FE}" type="datetimeFigureOut">
              <a:rPr lang="en-US" smtClean="0"/>
              <a:t>8/17/2020</a:t>
            </a:fld>
            <a:endParaRPr lang="en-US"/>
          </a:p>
        </p:txBody>
      </p:sp>
      <p:sp>
        <p:nvSpPr>
          <p:cNvPr id="3" name="Footer Placeholder 2">
            <a:extLst>
              <a:ext uri="{FF2B5EF4-FFF2-40B4-BE49-F238E27FC236}">
                <a16:creationId xmlns:a16="http://schemas.microsoft.com/office/drawing/2014/main" id="{32E3B595-B6B8-4825-9942-0E8FC394903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64565F2-DFE8-46CF-88C5-7AA80FFF4DBD}"/>
              </a:ext>
            </a:extLst>
          </p:cNvPr>
          <p:cNvSpPr>
            <a:spLocks noGrp="1"/>
          </p:cNvSpPr>
          <p:nvPr>
            <p:ph type="sldNum" sz="quarter" idx="12"/>
          </p:nvPr>
        </p:nvSpPr>
        <p:spPr/>
        <p:txBody>
          <a:bodyPr/>
          <a:lstStyle/>
          <a:p>
            <a:fld id="{AE4ADD14-5782-4195-9276-D05B1B92490E}" type="slidenum">
              <a:rPr lang="en-US" smtClean="0"/>
              <a:t>‹#›</a:t>
            </a:fld>
            <a:endParaRPr lang="en-US"/>
          </a:p>
        </p:txBody>
      </p:sp>
    </p:spTree>
    <p:extLst>
      <p:ext uri="{BB962C8B-B14F-4D97-AF65-F5344CB8AC3E}">
        <p14:creationId xmlns:p14="http://schemas.microsoft.com/office/powerpoint/2010/main" val="2424466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5FD6B-7112-41D6-8D75-CFF4AF07F1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8F1652-489B-49FB-86CE-0E215167A2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F1F3F9A-CF13-4156-A35B-84DD0F1E3B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85DC4B7-E3E6-4C84-99E5-C665FBB7F33A}"/>
              </a:ext>
            </a:extLst>
          </p:cNvPr>
          <p:cNvSpPr>
            <a:spLocks noGrp="1"/>
          </p:cNvSpPr>
          <p:nvPr>
            <p:ph type="dt" sz="half" idx="10"/>
          </p:nvPr>
        </p:nvSpPr>
        <p:spPr/>
        <p:txBody>
          <a:bodyPr/>
          <a:lstStyle/>
          <a:p>
            <a:fld id="{C8EAA74B-84AB-44DC-8019-031EE1B158FE}" type="datetimeFigureOut">
              <a:rPr lang="en-US" smtClean="0"/>
              <a:t>8/17/2020</a:t>
            </a:fld>
            <a:endParaRPr lang="en-US"/>
          </a:p>
        </p:txBody>
      </p:sp>
      <p:sp>
        <p:nvSpPr>
          <p:cNvPr id="6" name="Footer Placeholder 5">
            <a:extLst>
              <a:ext uri="{FF2B5EF4-FFF2-40B4-BE49-F238E27FC236}">
                <a16:creationId xmlns:a16="http://schemas.microsoft.com/office/drawing/2014/main" id="{87FA5902-B82F-4BDC-B4B1-09D54E842B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B4724C-EA4F-4226-BDD1-B5E174593008}"/>
              </a:ext>
            </a:extLst>
          </p:cNvPr>
          <p:cNvSpPr>
            <a:spLocks noGrp="1"/>
          </p:cNvSpPr>
          <p:nvPr>
            <p:ph type="sldNum" sz="quarter" idx="12"/>
          </p:nvPr>
        </p:nvSpPr>
        <p:spPr/>
        <p:txBody>
          <a:bodyPr/>
          <a:lstStyle/>
          <a:p>
            <a:fld id="{AE4ADD14-5782-4195-9276-D05B1B92490E}" type="slidenum">
              <a:rPr lang="en-US" smtClean="0"/>
              <a:t>‹#›</a:t>
            </a:fld>
            <a:endParaRPr lang="en-US"/>
          </a:p>
        </p:txBody>
      </p:sp>
    </p:spTree>
    <p:extLst>
      <p:ext uri="{BB962C8B-B14F-4D97-AF65-F5344CB8AC3E}">
        <p14:creationId xmlns:p14="http://schemas.microsoft.com/office/powerpoint/2010/main" val="3157463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0F022-730B-4DB4-97E3-65EE21AECA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122AF14-F0C0-40ED-83D1-C665D317E5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17C0BF0-97E4-4F21-9AA5-E374F12540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2FF6A08-EEA7-4313-95D8-CDC3D5537F71}"/>
              </a:ext>
            </a:extLst>
          </p:cNvPr>
          <p:cNvSpPr>
            <a:spLocks noGrp="1"/>
          </p:cNvSpPr>
          <p:nvPr>
            <p:ph type="dt" sz="half" idx="10"/>
          </p:nvPr>
        </p:nvSpPr>
        <p:spPr/>
        <p:txBody>
          <a:bodyPr/>
          <a:lstStyle/>
          <a:p>
            <a:fld id="{C8EAA74B-84AB-44DC-8019-031EE1B158FE}" type="datetimeFigureOut">
              <a:rPr lang="en-US" smtClean="0"/>
              <a:t>8/17/2020</a:t>
            </a:fld>
            <a:endParaRPr lang="en-US"/>
          </a:p>
        </p:txBody>
      </p:sp>
      <p:sp>
        <p:nvSpPr>
          <p:cNvPr id="6" name="Footer Placeholder 5">
            <a:extLst>
              <a:ext uri="{FF2B5EF4-FFF2-40B4-BE49-F238E27FC236}">
                <a16:creationId xmlns:a16="http://schemas.microsoft.com/office/drawing/2014/main" id="{5521A204-373A-4695-B275-E0A26D3CBA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41DED9-8CC9-4275-BCB9-2E8CC7EDAE23}"/>
              </a:ext>
            </a:extLst>
          </p:cNvPr>
          <p:cNvSpPr>
            <a:spLocks noGrp="1"/>
          </p:cNvSpPr>
          <p:nvPr>
            <p:ph type="sldNum" sz="quarter" idx="12"/>
          </p:nvPr>
        </p:nvSpPr>
        <p:spPr/>
        <p:txBody>
          <a:bodyPr/>
          <a:lstStyle/>
          <a:p>
            <a:fld id="{AE4ADD14-5782-4195-9276-D05B1B92490E}" type="slidenum">
              <a:rPr lang="en-US" smtClean="0"/>
              <a:t>‹#›</a:t>
            </a:fld>
            <a:endParaRPr lang="en-US"/>
          </a:p>
        </p:txBody>
      </p:sp>
    </p:spTree>
    <p:extLst>
      <p:ext uri="{BB962C8B-B14F-4D97-AF65-F5344CB8AC3E}">
        <p14:creationId xmlns:p14="http://schemas.microsoft.com/office/powerpoint/2010/main" val="2887367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8F3862-E7FD-46C9-8D92-803820A43A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B65BF6-39A1-408A-BBB9-B85AC08796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8218FB-1C5A-4C1E-8BEE-CF193FACF4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EAA74B-84AB-44DC-8019-031EE1B158FE}" type="datetimeFigureOut">
              <a:rPr lang="en-US" smtClean="0"/>
              <a:t>8/17/2020</a:t>
            </a:fld>
            <a:endParaRPr lang="en-US"/>
          </a:p>
        </p:txBody>
      </p:sp>
      <p:sp>
        <p:nvSpPr>
          <p:cNvPr id="5" name="Footer Placeholder 4">
            <a:extLst>
              <a:ext uri="{FF2B5EF4-FFF2-40B4-BE49-F238E27FC236}">
                <a16:creationId xmlns:a16="http://schemas.microsoft.com/office/drawing/2014/main" id="{7EE4280B-4DDD-4F85-98BC-289E53EE79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B35791F-1EBF-4C90-89D9-6EC06F75C5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4ADD14-5782-4195-9276-D05B1B92490E}" type="slidenum">
              <a:rPr lang="en-US" smtClean="0"/>
              <a:t>‹#›</a:t>
            </a:fld>
            <a:endParaRPr lang="en-US"/>
          </a:p>
        </p:txBody>
      </p:sp>
    </p:spTree>
    <p:extLst>
      <p:ext uri="{BB962C8B-B14F-4D97-AF65-F5344CB8AC3E}">
        <p14:creationId xmlns:p14="http://schemas.microsoft.com/office/powerpoint/2010/main" val="17125058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hyperlink" Target="https://www.bls.gov/" TargetMode="External"/><Relationship Id="rId2" Type="http://schemas.openxmlformats.org/officeDocument/2006/relationships/hyperlink" Target="https://www.jstor.org/stable/2686410"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sv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5.sv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p:nvSpPr>
        <p:spPr>
          <a:xfrm>
            <a:off x="731520" y="0"/>
            <a:ext cx="10566400" cy="2862322"/>
          </a:xfrm>
          <a:prstGeom prst="rect">
            <a:avLst/>
          </a:prstGeom>
          <a:noFill/>
        </p:spPr>
        <p:txBody>
          <a:bodyPr wrap="square" rtlCol="0">
            <a:spAutoFit/>
          </a:bodyPr>
          <a:lstStyle/>
          <a:p>
            <a:pPr algn="ctr"/>
            <a:r>
              <a:rPr lang="en-US" sz="5400" b="1" dirty="0">
                <a:solidFill>
                  <a:srgbClr val="990000"/>
                </a:solidFill>
                <a:cs typeface="Times New Roman" panose="02020603050405020304" pitchFamily="18" charset="0"/>
              </a:rPr>
              <a:t>The Impact of Veteran Peer-Tutoring on Mathematics Course Performance</a:t>
            </a:r>
          </a:p>
          <a:p>
            <a:endParaRPr lang="en-US" dirty="0"/>
          </a:p>
        </p:txBody>
      </p:sp>
      <p:sp>
        <p:nvSpPr>
          <p:cNvPr id="3" name="Rectangle 2"/>
          <p:cNvSpPr/>
          <p:nvPr/>
        </p:nvSpPr>
        <p:spPr>
          <a:xfrm>
            <a:off x="2966720" y="2354169"/>
            <a:ext cx="6096000" cy="3046988"/>
          </a:xfrm>
          <a:prstGeom prst="rect">
            <a:avLst/>
          </a:prstGeom>
        </p:spPr>
        <p:txBody>
          <a:bodyPr>
            <a:spAutoFit/>
          </a:bodyPr>
          <a:lstStyle/>
          <a:p>
            <a:pPr algn="ctr"/>
            <a:endParaRPr lang="en-US" sz="3600" b="1" dirty="0">
              <a:solidFill>
                <a:srgbClr val="990000"/>
              </a:solidFill>
              <a:cs typeface="Times New Roman" panose="02020603050405020304" pitchFamily="18" charset="0"/>
            </a:endParaRPr>
          </a:p>
          <a:p>
            <a:pPr algn="ctr"/>
            <a:endParaRPr lang="en-US" sz="3600" b="1" dirty="0">
              <a:solidFill>
                <a:srgbClr val="990000"/>
              </a:solidFill>
              <a:cs typeface="Times New Roman" panose="02020603050405020304" pitchFamily="18" charset="0"/>
            </a:endParaRPr>
          </a:p>
          <a:p>
            <a:pPr algn="ctr"/>
            <a:r>
              <a:rPr lang="en-US" sz="4000" b="1" dirty="0">
                <a:solidFill>
                  <a:srgbClr val="002060"/>
                </a:solidFill>
                <a:cs typeface="Times New Roman" panose="02020603050405020304" pitchFamily="18" charset="0"/>
              </a:rPr>
              <a:t>Santos R. Cortez, </a:t>
            </a:r>
            <a:r>
              <a:rPr lang="en-US" sz="4000" b="1" dirty="0" err="1">
                <a:solidFill>
                  <a:srgbClr val="002060"/>
                </a:solidFill>
                <a:cs typeface="Times New Roman" panose="02020603050405020304" pitchFamily="18" charset="0"/>
              </a:rPr>
              <a:t>Ed.D</a:t>
            </a:r>
            <a:r>
              <a:rPr lang="en-US" sz="4000" b="1" dirty="0">
                <a:solidFill>
                  <a:srgbClr val="002060"/>
                </a:solidFill>
                <a:cs typeface="Times New Roman" panose="02020603050405020304" pitchFamily="18" charset="0"/>
              </a:rPr>
              <a:t>.</a:t>
            </a:r>
          </a:p>
          <a:p>
            <a:pPr algn="ctr"/>
            <a:r>
              <a:rPr lang="en-US" sz="4000" b="1" dirty="0">
                <a:solidFill>
                  <a:srgbClr val="002060"/>
                </a:solidFill>
                <a:cs typeface="Times New Roman" panose="02020603050405020304" pitchFamily="18" charset="0"/>
              </a:rPr>
              <a:t>Taylor W. </a:t>
            </a:r>
            <a:r>
              <a:rPr lang="en-US" sz="4000" b="1" dirty="0" err="1">
                <a:solidFill>
                  <a:srgbClr val="002060"/>
                </a:solidFill>
                <a:cs typeface="Times New Roman" panose="02020603050405020304" pitchFamily="18" charset="0"/>
              </a:rPr>
              <a:t>Acee</a:t>
            </a:r>
            <a:r>
              <a:rPr lang="en-US" sz="4000" b="1" dirty="0">
                <a:solidFill>
                  <a:srgbClr val="002060"/>
                </a:solidFill>
                <a:cs typeface="Times New Roman" panose="02020603050405020304" pitchFamily="18" charset="0"/>
              </a:rPr>
              <a:t>, Ph.D.</a:t>
            </a:r>
          </a:p>
          <a:p>
            <a:pPr algn="ctr"/>
            <a:r>
              <a:rPr lang="en-US" sz="4000" b="1" dirty="0">
                <a:solidFill>
                  <a:srgbClr val="002060"/>
                </a:solidFill>
                <a:cs typeface="Times New Roman" panose="02020603050405020304" pitchFamily="18" charset="0"/>
              </a:rPr>
              <a:t>David C. Caverly, Ph.D.</a:t>
            </a:r>
          </a:p>
        </p:txBody>
      </p:sp>
      <p:sp>
        <p:nvSpPr>
          <p:cNvPr id="4" name="TextBox 3"/>
          <p:cNvSpPr txBox="1"/>
          <p:nvPr/>
        </p:nvSpPr>
        <p:spPr>
          <a:xfrm>
            <a:off x="216338" y="6519446"/>
            <a:ext cx="11596764" cy="338554"/>
          </a:xfrm>
          <a:prstGeom prst="rect">
            <a:avLst/>
          </a:prstGeom>
          <a:noFill/>
        </p:spPr>
        <p:txBody>
          <a:bodyPr wrap="none" rtlCol="0">
            <a:spAutoFit/>
          </a:bodyPr>
          <a:lstStyle/>
          <a:p>
            <a:r>
              <a:rPr lang="en-US" sz="1600" b="1" dirty="0">
                <a:solidFill>
                  <a:srgbClr val="990000"/>
                </a:solidFill>
              </a:rPr>
              <a:t>Concurrent session presented at the October 2019 annual meeting of the College Academic Support Programs conference in Waco, TX.</a:t>
            </a:r>
          </a:p>
        </p:txBody>
      </p:sp>
    </p:spTree>
    <p:extLst>
      <p:ext uri="{BB962C8B-B14F-4D97-AF65-F5344CB8AC3E}">
        <p14:creationId xmlns:p14="http://schemas.microsoft.com/office/powerpoint/2010/main" val="3924345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p:nvSpPr>
        <p:spPr>
          <a:xfrm>
            <a:off x="87017" y="-17585"/>
            <a:ext cx="1784912" cy="584775"/>
          </a:xfrm>
          <a:prstGeom prst="rect">
            <a:avLst/>
          </a:prstGeom>
          <a:noFill/>
        </p:spPr>
        <p:txBody>
          <a:bodyPr wrap="none" rtlCol="0">
            <a:spAutoFit/>
          </a:bodyPr>
          <a:lstStyle/>
          <a:p>
            <a:pPr algn="ctr"/>
            <a:r>
              <a:rPr lang="en-US" sz="3200" b="1" dirty="0">
                <a:solidFill>
                  <a:srgbClr val="990000"/>
                </a:solidFill>
                <a:cs typeface="Times New Roman" panose="02020603050405020304" pitchFamily="18" charset="0"/>
              </a:rPr>
              <a:t>Matching</a:t>
            </a:r>
            <a:endParaRPr lang="en-US" sz="3200" dirty="0">
              <a:solidFill>
                <a:srgbClr val="990000"/>
              </a:solidFill>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500254074"/>
              </p:ext>
            </p:extLst>
          </p:nvPr>
        </p:nvGraphicFramePr>
        <p:xfrm>
          <a:off x="2488019" y="-17585"/>
          <a:ext cx="9506286" cy="7416800"/>
        </p:xfrm>
        <a:graphic>
          <a:graphicData uri="http://schemas.openxmlformats.org/drawingml/2006/table">
            <a:tbl>
              <a:tblPr firstRow="1" firstCol="1" bandRow="1">
                <a:tableStyleId>{5C22544A-7EE6-4342-B048-85BDC9FD1C3A}</a:tableStyleId>
              </a:tblPr>
              <a:tblGrid>
                <a:gridCol w="2376099">
                  <a:extLst>
                    <a:ext uri="{9D8B030D-6E8A-4147-A177-3AD203B41FA5}">
                      <a16:colId xmlns:a16="http://schemas.microsoft.com/office/drawing/2014/main" val="3234985497"/>
                    </a:ext>
                  </a:extLst>
                </a:gridCol>
                <a:gridCol w="2376099">
                  <a:extLst>
                    <a:ext uri="{9D8B030D-6E8A-4147-A177-3AD203B41FA5}">
                      <a16:colId xmlns:a16="http://schemas.microsoft.com/office/drawing/2014/main" val="436030632"/>
                    </a:ext>
                  </a:extLst>
                </a:gridCol>
                <a:gridCol w="2377044">
                  <a:extLst>
                    <a:ext uri="{9D8B030D-6E8A-4147-A177-3AD203B41FA5}">
                      <a16:colId xmlns:a16="http://schemas.microsoft.com/office/drawing/2014/main" val="2191657065"/>
                    </a:ext>
                  </a:extLst>
                </a:gridCol>
                <a:gridCol w="2377044">
                  <a:extLst>
                    <a:ext uri="{9D8B030D-6E8A-4147-A177-3AD203B41FA5}">
                      <a16:colId xmlns:a16="http://schemas.microsoft.com/office/drawing/2014/main" val="2372554409"/>
                    </a:ext>
                  </a:extLst>
                </a:gridCol>
              </a:tblGrid>
              <a:tr h="678140">
                <a:tc gridSpan="4">
                  <a:txBody>
                    <a:bodyPr/>
                    <a:lstStyle/>
                    <a:p>
                      <a:pPr marL="0" marR="0" algn="l">
                        <a:lnSpc>
                          <a:spcPct val="200000"/>
                        </a:lnSpc>
                        <a:spcBef>
                          <a:spcPts val="0"/>
                        </a:spcBef>
                        <a:spcAft>
                          <a:spcPts val="800"/>
                        </a:spcAft>
                      </a:pPr>
                      <a:r>
                        <a:rPr lang="en-US" sz="2400" dirty="0">
                          <a:effectLst/>
                          <a:latin typeface="+mn-lt"/>
                          <a:cs typeface="Times New Roman" panose="02020603050405020304" pitchFamily="18" charset="0"/>
                        </a:rPr>
                        <a:t>Table 2</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38549426"/>
                  </a:ext>
                </a:extLst>
              </a:tr>
              <a:tr h="1356280">
                <a:tc gridSpan="4">
                  <a:txBody>
                    <a:bodyPr/>
                    <a:lstStyle/>
                    <a:p>
                      <a:pPr marL="0" marR="0" algn="l">
                        <a:lnSpc>
                          <a:spcPct val="200000"/>
                        </a:lnSpc>
                        <a:spcBef>
                          <a:spcPts val="0"/>
                        </a:spcBef>
                        <a:spcAft>
                          <a:spcPts val="800"/>
                        </a:spcAft>
                      </a:pPr>
                      <a:r>
                        <a:rPr lang="en-US" sz="2400" dirty="0">
                          <a:effectLst/>
                          <a:latin typeface="+mn-lt"/>
                          <a:cs typeface="Times New Roman" panose="02020603050405020304" pitchFamily="18" charset="0"/>
                        </a:rPr>
                        <a:t>Number and Percentage of Participants in both Groups Across: Semesters and Courses.</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08632582"/>
                  </a:ext>
                </a:extLst>
              </a:tr>
              <a:tr h="2128606">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Course</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Comparison group</a:t>
                      </a:r>
                    </a:p>
                    <a:p>
                      <a:pPr marL="0" marR="0" algn="ctr">
                        <a:lnSpc>
                          <a:spcPct val="200000"/>
                        </a:lnSpc>
                        <a:spcBef>
                          <a:spcPts val="0"/>
                        </a:spcBef>
                        <a:spcAft>
                          <a:spcPts val="800"/>
                        </a:spcAft>
                      </a:pPr>
                      <a:r>
                        <a:rPr lang="en-US" sz="2400" dirty="0">
                          <a:effectLst/>
                          <a:latin typeface="+mn-lt"/>
                          <a:cs typeface="Times New Roman" panose="02020603050405020304" pitchFamily="18" charset="0"/>
                        </a:rPr>
                        <a:t>N=28 (%)</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Treatment Group</a:t>
                      </a:r>
                    </a:p>
                    <a:p>
                      <a:pPr marL="0" marR="0" algn="ctr">
                        <a:lnSpc>
                          <a:spcPct val="200000"/>
                        </a:lnSpc>
                        <a:spcBef>
                          <a:spcPts val="0"/>
                        </a:spcBef>
                        <a:spcAft>
                          <a:spcPts val="800"/>
                        </a:spcAft>
                      </a:pPr>
                      <a:r>
                        <a:rPr lang="en-US" sz="2400" dirty="0">
                          <a:effectLst/>
                          <a:latin typeface="+mn-lt"/>
                          <a:cs typeface="Times New Roman" panose="02020603050405020304" pitchFamily="18" charset="0"/>
                        </a:rPr>
                        <a:t>N=28 (%)</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a:effectLst/>
                          <a:latin typeface="+mn-lt"/>
                          <a:cs typeface="Times New Roman" panose="02020603050405020304" pitchFamily="18" charset="0"/>
                        </a:rPr>
                        <a:t>Total</a:t>
                      </a:r>
                    </a:p>
                    <a:p>
                      <a:pPr marL="0" marR="0" algn="ctr">
                        <a:lnSpc>
                          <a:spcPct val="200000"/>
                        </a:lnSpc>
                        <a:spcBef>
                          <a:spcPts val="0"/>
                        </a:spcBef>
                        <a:spcAft>
                          <a:spcPts val="800"/>
                        </a:spcAft>
                      </a:pPr>
                      <a:r>
                        <a:rPr lang="en-US" sz="2400">
                          <a:effectLst/>
                          <a:latin typeface="+mn-lt"/>
                          <a:cs typeface="Times New Roman" panose="02020603050405020304" pitchFamily="18" charset="0"/>
                        </a:rPr>
                        <a:t> </a:t>
                      </a:r>
                      <a:endParaRPr lang="en-US" sz="24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87713685"/>
                  </a:ext>
                </a:extLst>
              </a:tr>
              <a:tr h="678140">
                <a:tc>
                  <a:txBody>
                    <a:bodyPr/>
                    <a:lstStyle/>
                    <a:p>
                      <a:pPr marL="0" marR="0" algn="ctr">
                        <a:lnSpc>
                          <a:spcPct val="200000"/>
                        </a:lnSpc>
                        <a:spcBef>
                          <a:spcPts val="0"/>
                        </a:spcBef>
                        <a:spcAft>
                          <a:spcPts val="800"/>
                        </a:spcAft>
                      </a:pPr>
                      <a:r>
                        <a:rPr lang="en-US" sz="2400">
                          <a:effectLst/>
                          <a:latin typeface="+mn-lt"/>
                          <a:cs typeface="Times New Roman" panose="02020603050405020304" pitchFamily="18" charset="0"/>
                        </a:rPr>
                        <a:t>College Algebra</a:t>
                      </a:r>
                      <a:endParaRPr lang="en-US" sz="24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N=17 (61%)</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N=17 (61%)</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a:effectLst/>
                          <a:latin typeface="+mn-lt"/>
                          <a:cs typeface="Times New Roman" panose="02020603050405020304" pitchFamily="18" charset="0"/>
                        </a:rPr>
                        <a:t>N=34 </a:t>
                      </a:r>
                      <a:endParaRPr lang="en-US" sz="24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10337746"/>
                  </a:ext>
                </a:extLst>
              </a:tr>
              <a:tr h="678140">
                <a:tc>
                  <a:txBody>
                    <a:bodyPr/>
                    <a:lstStyle/>
                    <a:p>
                      <a:pPr marL="0" marR="0" algn="ctr">
                        <a:lnSpc>
                          <a:spcPct val="200000"/>
                        </a:lnSpc>
                        <a:spcBef>
                          <a:spcPts val="0"/>
                        </a:spcBef>
                        <a:spcAft>
                          <a:spcPts val="800"/>
                        </a:spcAft>
                      </a:pPr>
                      <a:r>
                        <a:rPr lang="en-US" sz="2400">
                          <a:effectLst/>
                          <a:latin typeface="+mn-lt"/>
                          <a:cs typeface="Times New Roman" panose="02020603050405020304" pitchFamily="18" charset="0"/>
                        </a:rPr>
                        <a:t>Pre-Calculus</a:t>
                      </a:r>
                      <a:endParaRPr lang="en-US" sz="24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a:effectLst/>
                          <a:latin typeface="+mn-lt"/>
                          <a:cs typeface="Times New Roman" panose="02020603050405020304" pitchFamily="18" charset="0"/>
                        </a:rPr>
                        <a:t>N=6 (21%)</a:t>
                      </a:r>
                      <a:endParaRPr lang="en-US" sz="24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N=6 (21%)</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N=12</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85959036"/>
                  </a:ext>
                </a:extLst>
              </a:tr>
              <a:tr h="678140">
                <a:tc>
                  <a:txBody>
                    <a:bodyPr/>
                    <a:lstStyle/>
                    <a:p>
                      <a:pPr marL="0" marR="0" algn="ctr">
                        <a:lnSpc>
                          <a:spcPct val="200000"/>
                        </a:lnSpc>
                        <a:spcBef>
                          <a:spcPts val="0"/>
                        </a:spcBef>
                        <a:spcAft>
                          <a:spcPts val="800"/>
                        </a:spcAft>
                      </a:pPr>
                      <a:r>
                        <a:rPr lang="en-US" sz="2400">
                          <a:effectLst/>
                          <a:latin typeface="+mn-lt"/>
                          <a:cs typeface="Times New Roman" panose="02020603050405020304" pitchFamily="18" charset="0"/>
                        </a:rPr>
                        <a:t>Calculus I</a:t>
                      </a:r>
                      <a:endParaRPr lang="en-US" sz="24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a:effectLst/>
                          <a:latin typeface="+mn-lt"/>
                          <a:cs typeface="Times New Roman" panose="02020603050405020304" pitchFamily="18" charset="0"/>
                        </a:rPr>
                        <a:t>N=5 (18%)</a:t>
                      </a:r>
                      <a:endParaRPr lang="en-US" sz="24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N=5 (18%)</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N=10</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53986419"/>
                  </a:ext>
                </a:extLst>
              </a:tr>
              <a:tr h="678140">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 </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 </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 </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N=56 (100%)</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40615526"/>
                  </a:ext>
                </a:extLst>
              </a:tr>
            </a:tbl>
          </a:graphicData>
        </a:graphic>
      </p:graphicFrame>
    </p:spTree>
    <p:extLst>
      <p:ext uri="{BB962C8B-B14F-4D97-AF65-F5344CB8AC3E}">
        <p14:creationId xmlns:p14="http://schemas.microsoft.com/office/powerpoint/2010/main" val="2564798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B8DED0D-7335-4243-B298-E11471ACD00D}"/>
              </a:ext>
            </a:extLst>
          </p:cNvPr>
          <p:cNvSpPr/>
          <p:nvPr/>
        </p:nvSpPr>
        <p:spPr>
          <a:xfrm>
            <a:off x="1963426" y="160171"/>
            <a:ext cx="8042330" cy="584775"/>
          </a:xfrm>
          <a:prstGeom prst="rect">
            <a:avLst/>
          </a:prstGeom>
        </p:spPr>
        <p:txBody>
          <a:bodyPr wrap="none">
            <a:spAutoFit/>
          </a:bodyPr>
          <a:lstStyle/>
          <a:p>
            <a:r>
              <a:rPr lang="en-US" sz="3200" b="1" dirty="0">
                <a:solidFill>
                  <a:srgbClr val="990000"/>
                </a:solidFill>
                <a:cs typeface="Times New Roman" panose="02020603050405020304" pitchFamily="18" charset="0"/>
              </a:rPr>
              <a:t>Description of Veteran Peer-Tutoring Program </a:t>
            </a:r>
          </a:p>
        </p:txBody>
      </p:sp>
      <p:sp>
        <p:nvSpPr>
          <p:cNvPr id="3" name="Rectangle 2">
            <a:extLst>
              <a:ext uri="{FF2B5EF4-FFF2-40B4-BE49-F238E27FC236}">
                <a16:creationId xmlns:a16="http://schemas.microsoft.com/office/drawing/2014/main" id="{85B32FAF-40F6-4AEB-9E57-04B68302A7BA}"/>
              </a:ext>
            </a:extLst>
          </p:cNvPr>
          <p:cNvSpPr/>
          <p:nvPr/>
        </p:nvSpPr>
        <p:spPr>
          <a:xfrm>
            <a:off x="914400" y="1305342"/>
            <a:ext cx="10259878" cy="3970318"/>
          </a:xfrm>
          <a:prstGeom prst="rect">
            <a:avLst/>
          </a:prstGeom>
        </p:spPr>
        <p:txBody>
          <a:bodyPr wrap="square">
            <a:spAutoFit/>
          </a:bodyPr>
          <a:lstStyle/>
          <a:p>
            <a:pPr lvl="0">
              <a:defRPr/>
            </a:pPr>
            <a:r>
              <a:rPr lang="en-US" sz="2800" b="1" dirty="0">
                <a:solidFill>
                  <a:srgbClr val="990000"/>
                </a:solidFill>
                <a:cs typeface="Times New Roman" panose="02020603050405020304" pitchFamily="18" charset="0"/>
              </a:rPr>
              <a:t>-</a:t>
            </a:r>
            <a:r>
              <a:rPr lang="en-US" sz="2800" dirty="0">
                <a:solidFill>
                  <a:srgbClr val="990000"/>
                </a:solidFill>
                <a:cs typeface="Times New Roman" panose="02020603050405020304" pitchFamily="18" charset="0"/>
              </a:rPr>
              <a:t>Housed in the learning assistance center.  </a:t>
            </a:r>
          </a:p>
          <a:p>
            <a:pPr lvl="0">
              <a:defRPr/>
            </a:pPr>
            <a:endParaRPr lang="en-US" sz="2800" dirty="0">
              <a:solidFill>
                <a:srgbClr val="990000"/>
              </a:solidFill>
              <a:cs typeface="Times New Roman" panose="02020603050405020304" pitchFamily="18" charset="0"/>
            </a:endParaRPr>
          </a:p>
          <a:p>
            <a:pPr marL="171450" lvl="0" indent="-171450">
              <a:buFontTx/>
              <a:buChar char="-"/>
              <a:defRPr/>
            </a:pPr>
            <a:r>
              <a:rPr lang="en-US" sz="2800" dirty="0">
                <a:solidFill>
                  <a:srgbClr val="990000"/>
                </a:solidFill>
                <a:cs typeface="Times New Roman" panose="02020603050405020304" pitchFamily="18" charset="0"/>
              </a:rPr>
              <a:t>Tutoring certification follow (CRLA) requirements; </a:t>
            </a:r>
          </a:p>
          <a:p>
            <a:pPr lvl="0">
              <a:defRPr/>
            </a:pPr>
            <a:endParaRPr lang="en-US" sz="2800" dirty="0">
              <a:solidFill>
                <a:srgbClr val="990000"/>
              </a:solidFill>
              <a:cs typeface="Times New Roman" panose="02020603050405020304" pitchFamily="18" charset="0"/>
            </a:endParaRPr>
          </a:p>
          <a:p>
            <a:pPr marL="171450" lvl="0" indent="-171450">
              <a:buFontTx/>
              <a:buChar char="-"/>
              <a:defRPr/>
            </a:pPr>
            <a:r>
              <a:rPr lang="en-US" sz="2800" dirty="0">
                <a:solidFill>
                  <a:srgbClr val="990000"/>
                </a:solidFill>
                <a:cs typeface="Times New Roman" panose="02020603050405020304" pitchFamily="18" charset="0"/>
              </a:rPr>
              <a:t>Mandatory to maintain employment ,</a:t>
            </a:r>
          </a:p>
          <a:p>
            <a:pPr lvl="0">
              <a:defRPr/>
            </a:pPr>
            <a:endParaRPr lang="en-US" sz="2800" dirty="0">
              <a:solidFill>
                <a:srgbClr val="990000"/>
              </a:solidFill>
              <a:cs typeface="Times New Roman" panose="02020603050405020304" pitchFamily="18" charset="0"/>
            </a:endParaRPr>
          </a:p>
          <a:p>
            <a:pPr marL="171450" lvl="0" indent="-171450">
              <a:buFontTx/>
              <a:buChar char="-"/>
              <a:defRPr/>
            </a:pPr>
            <a:r>
              <a:rPr lang="en-US" sz="2800" dirty="0">
                <a:solidFill>
                  <a:srgbClr val="990000"/>
                </a:solidFill>
                <a:cs typeface="Times New Roman" panose="02020603050405020304" pitchFamily="18" charset="0"/>
              </a:rPr>
              <a:t>Level 1 certification requirements</a:t>
            </a:r>
          </a:p>
          <a:p>
            <a:pPr lvl="0">
              <a:defRPr/>
            </a:pPr>
            <a:endParaRPr lang="en-US" sz="2800" dirty="0">
              <a:solidFill>
                <a:srgbClr val="990000"/>
              </a:solidFill>
              <a:cs typeface="Times New Roman" panose="02020603050405020304" pitchFamily="18" charset="0"/>
            </a:endParaRPr>
          </a:p>
          <a:p>
            <a:pPr marL="171450" indent="-171450">
              <a:buFontTx/>
              <a:buChar char="-"/>
              <a:defRPr/>
            </a:pPr>
            <a:r>
              <a:rPr lang="en-US" sz="2800" dirty="0">
                <a:solidFill>
                  <a:srgbClr val="990000"/>
                </a:solidFill>
                <a:cs typeface="Times New Roman" panose="02020603050405020304" pitchFamily="18" charset="0"/>
              </a:rPr>
              <a:t>Level II certification requirements</a:t>
            </a:r>
          </a:p>
        </p:txBody>
      </p:sp>
    </p:spTree>
    <p:extLst>
      <p:ext uri="{BB962C8B-B14F-4D97-AF65-F5344CB8AC3E}">
        <p14:creationId xmlns:p14="http://schemas.microsoft.com/office/powerpoint/2010/main" val="35980930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ED7B705-45A0-4B29-8023-A241BC349CF0}"/>
              </a:ext>
            </a:extLst>
          </p:cNvPr>
          <p:cNvSpPr/>
          <p:nvPr/>
        </p:nvSpPr>
        <p:spPr>
          <a:xfrm>
            <a:off x="711200" y="569432"/>
            <a:ext cx="9804287" cy="5324535"/>
          </a:xfrm>
          <a:prstGeom prst="rect">
            <a:avLst/>
          </a:prstGeom>
        </p:spPr>
        <p:txBody>
          <a:bodyPr wrap="none">
            <a:spAutoFit/>
          </a:bodyPr>
          <a:lstStyle/>
          <a:p>
            <a:pPr algn="ctr"/>
            <a:r>
              <a:rPr lang="en-US" sz="3200" b="1" dirty="0">
                <a:solidFill>
                  <a:srgbClr val="990000"/>
                </a:solidFill>
                <a:cs typeface="Times New Roman" panose="02020603050405020304" pitchFamily="18" charset="0"/>
              </a:rPr>
              <a:t>Instrumentation and Data Collection</a:t>
            </a:r>
          </a:p>
          <a:p>
            <a:pPr algn="ctr"/>
            <a:endParaRPr lang="en-US" sz="2800" b="1" dirty="0">
              <a:solidFill>
                <a:srgbClr val="990000"/>
              </a:solidFill>
              <a:cs typeface="Times New Roman" panose="02020603050405020304" pitchFamily="18" charset="0"/>
            </a:endParaRPr>
          </a:p>
          <a:p>
            <a:pPr marL="457200" indent="-457200">
              <a:buFont typeface="Arial" panose="020B0604020202020204" pitchFamily="34" charset="0"/>
              <a:buChar char="•"/>
            </a:pPr>
            <a:r>
              <a:rPr lang="en-US" sz="2800" i="1" dirty="0">
                <a:solidFill>
                  <a:srgbClr val="990000"/>
                </a:solidFill>
                <a:cs typeface="Times New Roman" panose="02020603050405020304" pitchFamily="18" charset="0"/>
              </a:rPr>
              <a:t>Learning assistance center software for data collection</a:t>
            </a:r>
          </a:p>
          <a:p>
            <a:pPr marL="457200" indent="-457200">
              <a:buFont typeface="Arial" panose="020B0604020202020204" pitchFamily="34" charset="0"/>
              <a:buChar char="•"/>
            </a:pPr>
            <a:endParaRPr lang="en-US" sz="2800" i="1" dirty="0">
              <a:solidFill>
                <a:srgbClr val="990000"/>
              </a:solidFill>
              <a:cs typeface="Times New Roman" panose="02020603050405020304" pitchFamily="18" charset="0"/>
            </a:endParaRPr>
          </a:p>
          <a:p>
            <a:pPr marL="457200" indent="-457200">
              <a:buFont typeface="Arial" panose="020B0604020202020204" pitchFamily="34" charset="0"/>
              <a:buChar char="•"/>
            </a:pPr>
            <a:r>
              <a:rPr lang="en-US" sz="2800" i="1" dirty="0">
                <a:solidFill>
                  <a:srgbClr val="990000"/>
                </a:solidFill>
                <a:cs typeface="Times New Roman" panose="02020603050405020304" pitchFamily="18" charset="0"/>
              </a:rPr>
              <a:t>Demographic and Descriptive data (Registrar’s Office)</a:t>
            </a:r>
          </a:p>
          <a:p>
            <a:pPr marL="457200" indent="-457200">
              <a:buFont typeface="Arial" panose="020B0604020202020204" pitchFamily="34" charset="0"/>
              <a:buChar char="•"/>
            </a:pPr>
            <a:endParaRPr lang="en-US" sz="2800" i="1" dirty="0">
              <a:solidFill>
                <a:srgbClr val="990000"/>
              </a:solidFill>
              <a:cs typeface="Times New Roman" panose="02020603050405020304" pitchFamily="18" charset="0"/>
            </a:endParaRPr>
          </a:p>
          <a:p>
            <a:pPr marL="457200" indent="-457200">
              <a:buFont typeface="Arial" panose="020B0604020202020204" pitchFamily="34" charset="0"/>
              <a:buChar char="•"/>
            </a:pPr>
            <a:r>
              <a:rPr lang="en-US" sz="2800" i="1" dirty="0">
                <a:solidFill>
                  <a:srgbClr val="990000"/>
                </a:solidFill>
                <a:cs typeface="Times New Roman" panose="02020603050405020304" pitchFamily="18" charset="0"/>
              </a:rPr>
              <a:t>Data instrumental in selecting participants for treatment group</a:t>
            </a:r>
          </a:p>
          <a:p>
            <a:pPr marL="457200" indent="-457200">
              <a:buFont typeface="Arial" panose="020B0604020202020204" pitchFamily="34" charset="0"/>
              <a:buChar char="•"/>
            </a:pPr>
            <a:endParaRPr lang="en-US" sz="2800" i="1" dirty="0">
              <a:solidFill>
                <a:srgbClr val="990000"/>
              </a:solidFill>
              <a:cs typeface="Times New Roman" panose="02020603050405020304" pitchFamily="18" charset="0"/>
            </a:endParaRPr>
          </a:p>
          <a:p>
            <a:pPr marL="457200" indent="-457200">
              <a:buFont typeface="Arial" panose="020B0604020202020204" pitchFamily="34" charset="0"/>
              <a:buChar char="•"/>
            </a:pPr>
            <a:r>
              <a:rPr lang="en-US" sz="2800" i="1" dirty="0">
                <a:solidFill>
                  <a:srgbClr val="990000"/>
                </a:solidFill>
                <a:cs typeface="Times New Roman" panose="02020603050405020304" pitchFamily="18" charset="0"/>
              </a:rPr>
              <a:t>Collected archived mathematic grades of both groups analyzed</a:t>
            </a:r>
          </a:p>
          <a:p>
            <a:pPr marL="457200" indent="-457200">
              <a:buFont typeface="Arial" panose="020B0604020202020204" pitchFamily="34" charset="0"/>
              <a:buChar char="•"/>
            </a:pPr>
            <a:endParaRPr lang="en-US" sz="2800" i="1" dirty="0">
              <a:solidFill>
                <a:srgbClr val="990000"/>
              </a:solidFill>
              <a:cs typeface="Times New Roman" panose="02020603050405020304" pitchFamily="18" charset="0"/>
            </a:endParaRPr>
          </a:p>
          <a:p>
            <a:pPr marL="457200" indent="-457200">
              <a:buFont typeface="Arial" panose="020B0604020202020204" pitchFamily="34" charset="0"/>
              <a:buChar char="•"/>
            </a:pPr>
            <a:r>
              <a:rPr lang="en-US" sz="2800" i="1" dirty="0">
                <a:solidFill>
                  <a:srgbClr val="990000"/>
                </a:solidFill>
                <a:cs typeface="Times New Roman" panose="02020603050405020304" pitchFamily="18" charset="0"/>
              </a:rPr>
              <a:t>Mathematic grades letter assigned: </a:t>
            </a:r>
          </a:p>
          <a:p>
            <a:r>
              <a:rPr lang="en-US" sz="2800" i="1" dirty="0">
                <a:solidFill>
                  <a:srgbClr val="990000"/>
                </a:solidFill>
                <a:cs typeface="Times New Roman" panose="02020603050405020304" pitchFamily="18" charset="0"/>
              </a:rPr>
              <a:t>    A = 4.0, B = 3.0, C = 2.0, D =1.0, and F = 0.0. </a:t>
            </a:r>
          </a:p>
        </p:txBody>
      </p:sp>
    </p:spTree>
    <p:extLst>
      <p:ext uri="{BB962C8B-B14F-4D97-AF65-F5344CB8AC3E}">
        <p14:creationId xmlns:p14="http://schemas.microsoft.com/office/powerpoint/2010/main" val="1439392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1F8BF64-3A81-415D-978E-734462ACBDBE}"/>
              </a:ext>
            </a:extLst>
          </p:cNvPr>
          <p:cNvSpPr/>
          <p:nvPr/>
        </p:nvSpPr>
        <p:spPr>
          <a:xfrm>
            <a:off x="949569" y="0"/>
            <a:ext cx="10675902" cy="1015663"/>
          </a:xfrm>
          <a:prstGeom prst="rect">
            <a:avLst/>
          </a:prstGeom>
        </p:spPr>
        <p:txBody>
          <a:bodyPr wrap="square">
            <a:spAutoFit/>
          </a:bodyPr>
          <a:lstStyle/>
          <a:p>
            <a:pPr algn="ctr"/>
            <a:r>
              <a:rPr lang="en-US" sz="2800" b="1" dirty="0">
                <a:solidFill>
                  <a:srgbClr val="990000"/>
                </a:solidFill>
                <a:cs typeface="Times New Roman" panose="02020603050405020304" pitchFamily="18" charset="0"/>
              </a:rPr>
              <a:t>Data Analysis and Testing Assumptions</a:t>
            </a: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228600" y="649734"/>
            <a:ext cx="11760200" cy="5847755"/>
          </a:xfrm>
          <a:prstGeom prst="rect">
            <a:avLst/>
          </a:prstGeom>
          <a:noFill/>
        </p:spPr>
        <p:txBody>
          <a:bodyPr wrap="square" rtlCol="0">
            <a:spAutoFit/>
          </a:bodyPr>
          <a:lstStyle/>
          <a:p>
            <a:r>
              <a:rPr lang="en-US" sz="2200" dirty="0">
                <a:solidFill>
                  <a:srgbClr val="990000"/>
                </a:solidFill>
                <a:cs typeface="Times New Roman" panose="02020603050405020304" pitchFamily="18" charset="0"/>
              </a:rPr>
              <a:t>Due to small proportion of student veterans using institution’s tutoring service,</a:t>
            </a:r>
          </a:p>
          <a:p>
            <a:r>
              <a:rPr lang="en-US" sz="2200" dirty="0">
                <a:solidFill>
                  <a:srgbClr val="990000"/>
                </a:solidFill>
                <a:cs typeface="Times New Roman" panose="02020603050405020304" pitchFamily="18" charset="0"/>
              </a:rPr>
              <a:t>Multiple mathematics courses across four long semesters used to obtain large </a:t>
            </a:r>
          </a:p>
          <a:p>
            <a:r>
              <a:rPr lang="en-US" sz="2200" dirty="0">
                <a:solidFill>
                  <a:srgbClr val="990000"/>
                </a:solidFill>
                <a:cs typeface="Times New Roman" panose="02020603050405020304" pitchFamily="18" charset="0"/>
              </a:rPr>
              <a:t>enough sample size.</a:t>
            </a:r>
          </a:p>
          <a:p>
            <a:endParaRPr lang="en-US" sz="2200" dirty="0">
              <a:cs typeface="Times New Roman" panose="02020603050405020304" pitchFamily="18" charset="0"/>
            </a:endParaRPr>
          </a:p>
          <a:p>
            <a:pPr marL="285750" indent="-285750">
              <a:buFont typeface="Arial" panose="020B0604020202020204" pitchFamily="34" charset="0"/>
              <a:buChar char="•"/>
            </a:pPr>
            <a:r>
              <a:rPr lang="en-US" sz="2200" b="1" dirty="0">
                <a:solidFill>
                  <a:srgbClr val="FF0000"/>
                </a:solidFill>
                <a:cs typeface="Times New Roman" panose="02020603050405020304" pitchFamily="18" charset="0"/>
              </a:rPr>
              <a:t>1</a:t>
            </a:r>
            <a:r>
              <a:rPr lang="en-US" sz="2200" b="1" baseline="30000" dirty="0">
                <a:solidFill>
                  <a:srgbClr val="FF0000"/>
                </a:solidFill>
                <a:cs typeface="Times New Roman" panose="02020603050405020304" pitchFamily="18" charset="0"/>
              </a:rPr>
              <a:t>st</a:t>
            </a:r>
            <a:r>
              <a:rPr lang="en-US" sz="2200" b="1" dirty="0">
                <a:solidFill>
                  <a:srgbClr val="FF0000"/>
                </a:solidFill>
                <a:cs typeface="Times New Roman" panose="02020603050405020304" pitchFamily="18" charset="0"/>
              </a:rPr>
              <a:t> Research Question: Mann-Whitney U test </a:t>
            </a:r>
            <a:r>
              <a:rPr lang="en-US" sz="2200" dirty="0">
                <a:solidFill>
                  <a:srgbClr val="990000"/>
                </a:solidFill>
                <a:cs typeface="Times New Roman" panose="02020603050405020304" pitchFamily="18" charset="0"/>
              </a:rPr>
              <a:t>used examine the difference in median grades between</a:t>
            </a:r>
          </a:p>
          <a:p>
            <a:r>
              <a:rPr lang="en-US" sz="2200" dirty="0">
                <a:solidFill>
                  <a:srgbClr val="990000"/>
                </a:solidFill>
                <a:cs typeface="Times New Roman" panose="02020603050405020304" pitchFamily="18" charset="0"/>
              </a:rPr>
              <a:t>     the treatment and comparison groups.</a:t>
            </a:r>
          </a:p>
          <a:p>
            <a:endParaRPr lang="en-US" sz="2200" dirty="0">
              <a:solidFill>
                <a:srgbClr val="990000"/>
              </a:solidFill>
              <a:cs typeface="Times New Roman" panose="02020603050405020304" pitchFamily="18" charset="0"/>
            </a:endParaRPr>
          </a:p>
          <a:p>
            <a:pPr marL="285750" indent="-285750">
              <a:buFont typeface="Arial" panose="020B0604020202020204" pitchFamily="34" charset="0"/>
              <a:buChar char="•"/>
            </a:pPr>
            <a:r>
              <a:rPr lang="en-US" sz="2200" b="1" dirty="0">
                <a:solidFill>
                  <a:srgbClr val="990000"/>
                </a:solidFill>
                <a:cs typeface="Times New Roman" panose="02020603050405020304" pitchFamily="18" charset="0"/>
              </a:rPr>
              <a:t>Testing Assumptions: </a:t>
            </a:r>
            <a:r>
              <a:rPr lang="en-US" sz="2200" dirty="0">
                <a:solidFill>
                  <a:srgbClr val="990000"/>
                </a:solidFill>
                <a:cs typeface="Arial" panose="020B0604020202020204" pitchFamily="34" charset="0"/>
              </a:rPr>
              <a:t>A</a:t>
            </a:r>
            <a:r>
              <a:rPr lang="en-US" sz="2200" dirty="0">
                <a:solidFill>
                  <a:srgbClr val="990000"/>
                </a:solidFill>
                <a:ea typeface="Calibri" panose="020F0502020204030204" pitchFamily="34" charset="0"/>
                <a:cs typeface="Arial" panose="020B0604020202020204" pitchFamily="34" charset="0"/>
              </a:rPr>
              <a:t>ll scores for both groups are independent, and second, the dependent </a:t>
            </a:r>
          </a:p>
          <a:p>
            <a:r>
              <a:rPr lang="en-US" sz="2200" dirty="0">
                <a:solidFill>
                  <a:srgbClr val="990000"/>
                </a:solidFill>
                <a:ea typeface="Calibri" panose="020F0502020204030204" pitchFamily="34" charset="0"/>
                <a:cs typeface="Arial" panose="020B0604020202020204" pitchFamily="34" charset="0"/>
              </a:rPr>
              <a:t>     variable is continuous level and non-normal.</a:t>
            </a:r>
          </a:p>
          <a:p>
            <a:endParaRPr lang="en-US" sz="2200" dirty="0">
              <a:cs typeface="Times New Roman" panose="02020603050405020304" pitchFamily="18" charset="0"/>
            </a:endParaRPr>
          </a:p>
          <a:p>
            <a:pPr marL="285750" indent="-285750">
              <a:buFont typeface="Arial" panose="020B0604020202020204" pitchFamily="34" charset="0"/>
              <a:buChar char="•"/>
            </a:pPr>
            <a:r>
              <a:rPr lang="en-US" sz="2200" b="1" dirty="0">
                <a:solidFill>
                  <a:srgbClr val="FF0000"/>
                </a:solidFill>
                <a:cs typeface="Times New Roman" panose="02020603050405020304" pitchFamily="18" charset="0"/>
              </a:rPr>
              <a:t>2</a:t>
            </a:r>
            <a:r>
              <a:rPr lang="en-US" sz="2200" b="1" baseline="30000" dirty="0">
                <a:solidFill>
                  <a:srgbClr val="FF0000"/>
                </a:solidFill>
                <a:cs typeface="Times New Roman" panose="02020603050405020304" pitchFamily="18" charset="0"/>
              </a:rPr>
              <a:t>nd</a:t>
            </a:r>
            <a:r>
              <a:rPr lang="en-US" sz="2200" b="1" dirty="0">
                <a:solidFill>
                  <a:srgbClr val="FF0000"/>
                </a:solidFill>
                <a:cs typeface="Times New Roman" panose="02020603050405020304" pitchFamily="18" charset="0"/>
              </a:rPr>
              <a:t> Research Question: Spearman’s Rho-correlation analysis </a:t>
            </a:r>
            <a:r>
              <a:rPr lang="en-US" sz="2200" dirty="0">
                <a:solidFill>
                  <a:srgbClr val="990000"/>
                </a:solidFill>
                <a:cs typeface="Times New Roman" panose="02020603050405020304" pitchFamily="18" charset="0"/>
              </a:rPr>
              <a:t>was conducted to assess if there was </a:t>
            </a:r>
          </a:p>
          <a:p>
            <a:r>
              <a:rPr lang="en-US" sz="2200" dirty="0">
                <a:solidFill>
                  <a:srgbClr val="990000"/>
                </a:solidFill>
                <a:cs typeface="Times New Roman" panose="02020603050405020304" pitchFamily="18" charset="0"/>
              </a:rPr>
              <a:t>     a relationship between the frequency of tutoring visits (independent variable), and </a:t>
            </a:r>
          </a:p>
          <a:p>
            <a:r>
              <a:rPr lang="en-US" sz="2200" dirty="0">
                <a:solidFill>
                  <a:srgbClr val="990000"/>
                </a:solidFill>
                <a:cs typeface="Times New Roman" panose="02020603050405020304" pitchFamily="18" charset="0"/>
              </a:rPr>
              <a:t>     end-of-semester mathematics grades (dependent variable) within the treatment group.</a:t>
            </a:r>
          </a:p>
          <a:p>
            <a:endParaRPr lang="en-US" sz="2200" dirty="0">
              <a:solidFill>
                <a:srgbClr val="990000"/>
              </a:solidFill>
              <a:cs typeface="Times New Roman" panose="02020603050405020304" pitchFamily="18" charset="0"/>
            </a:endParaRPr>
          </a:p>
          <a:p>
            <a:pPr marL="285750" indent="-285750">
              <a:buFont typeface="Arial" panose="020B0604020202020204" pitchFamily="34" charset="0"/>
              <a:buChar char="•"/>
            </a:pPr>
            <a:r>
              <a:rPr lang="en-US" sz="2200" b="1" dirty="0">
                <a:solidFill>
                  <a:srgbClr val="990000"/>
                </a:solidFill>
                <a:cs typeface="Times New Roman" panose="02020603050405020304" pitchFamily="18" charset="0"/>
              </a:rPr>
              <a:t>Testing Assumptions: </a:t>
            </a:r>
            <a:r>
              <a:rPr lang="en-US" sz="2200" dirty="0">
                <a:solidFill>
                  <a:srgbClr val="990000"/>
                </a:solidFill>
                <a:ea typeface="Calibri" panose="020F0502020204030204" pitchFamily="34" charset="0"/>
                <a:cs typeface="Arial" panose="020B0604020202020204" pitchFamily="34" charset="0"/>
              </a:rPr>
              <a:t>that data on both variables are at least ordinal, and scores on one variable are monotonically related to the other variable.</a:t>
            </a:r>
            <a:endParaRPr lang="en-US" sz="2200" dirty="0">
              <a:solidFill>
                <a:srgbClr val="990000"/>
              </a:solidFill>
              <a:cs typeface="Times New Roman" panose="02020603050405020304" pitchFamily="18" charset="0"/>
            </a:endParaRPr>
          </a:p>
        </p:txBody>
      </p:sp>
    </p:spTree>
    <p:extLst>
      <p:ext uri="{BB962C8B-B14F-4D97-AF65-F5344CB8AC3E}">
        <p14:creationId xmlns:p14="http://schemas.microsoft.com/office/powerpoint/2010/main" val="11070450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p:nvSpPr>
        <p:spPr>
          <a:xfrm>
            <a:off x="3235568" y="0"/>
            <a:ext cx="6819239" cy="1077218"/>
          </a:xfrm>
          <a:prstGeom prst="rect">
            <a:avLst/>
          </a:prstGeom>
          <a:noFill/>
        </p:spPr>
        <p:txBody>
          <a:bodyPr wrap="none" rtlCol="0">
            <a:spAutoFit/>
          </a:bodyPr>
          <a:lstStyle/>
          <a:p>
            <a:r>
              <a:rPr lang="en-US" sz="3200" b="1" dirty="0">
                <a:solidFill>
                  <a:srgbClr val="990000"/>
                </a:solidFill>
                <a:cs typeface="Times New Roman" panose="02020603050405020304" pitchFamily="18" charset="0"/>
              </a:rPr>
              <a:t>Check for preexisting group differences</a:t>
            </a:r>
            <a:endParaRPr lang="en-US" sz="3200" dirty="0">
              <a:solidFill>
                <a:srgbClr val="990000"/>
              </a:solidFill>
              <a:cs typeface="Times New Roman" panose="02020603050405020304" pitchFamily="18" charset="0"/>
            </a:endParaRPr>
          </a:p>
          <a:p>
            <a:endParaRPr lang="en-US" sz="3200" dirty="0"/>
          </a:p>
        </p:txBody>
      </p:sp>
      <p:sp>
        <p:nvSpPr>
          <p:cNvPr id="7" name="TextBox 6"/>
          <p:cNvSpPr txBox="1"/>
          <p:nvPr/>
        </p:nvSpPr>
        <p:spPr>
          <a:xfrm>
            <a:off x="0" y="1032775"/>
            <a:ext cx="12243545" cy="5170646"/>
          </a:xfrm>
          <a:prstGeom prst="rect">
            <a:avLst/>
          </a:prstGeom>
          <a:noFill/>
        </p:spPr>
        <p:txBody>
          <a:bodyPr wrap="none" rtlCol="0">
            <a:spAutoFit/>
          </a:bodyPr>
          <a:lstStyle/>
          <a:p>
            <a:pPr marL="285750" indent="-285750">
              <a:buFont typeface="Arial" panose="020B0604020202020204" pitchFamily="34" charset="0"/>
              <a:buChar char="•"/>
            </a:pPr>
            <a:r>
              <a:rPr lang="en-US" sz="2800" dirty="0">
                <a:solidFill>
                  <a:srgbClr val="990000"/>
                </a:solidFill>
                <a:cs typeface="Times New Roman" panose="02020603050405020304" pitchFamily="18" charset="0"/>
              </a:rPr>
              <a:t>Chi-square test results indicated there was no significant relationship found with </a:t>
            </a:r>
          </a:p>
          <a:p>
            <a:r>
              <a:rPr lang="en-US" sz="2800" dirty="0">
                <a:solidFill>
                  <a:srgbClr val="990000"/>
                </a:solidFill>
                <a:cs typeface="Times New Roman" panose="02020603050405020304" pitchFamily="18" charset="0"/>
              </a:rPr>
              <a:t>    gender between groups (=0.583, </a:t>
            </a:r>
            <a:r>
              <a:rPr lang="en-US" sz="2800" dirty="0" err="1">
                <a:solidFill>
                  <a:srgbClr val="990000"/>
                </a:solidFill>
                <a:cs typeface="Times New Roman" panose="02020603050405020304" pitchFamily="18" charset="0"/>
              </a:rPr>
              <a:t>df</a:t>
            </a:r>
            <a:r>
              <a:rPr lang="en-US" sz="2800" dirty="0">
                <a:solidFill>
                  <a:srgbClr val="990000"/>
                </a:solidFill>
                <a:cs typeface="Times New Roman" panose="02020603050405020304" pitchFamily="18" charset="0"/>
              </a:rPr>
              <a:t>=1, p=0.445)</a:t>
            </a:r>
          </a:p>
          <a:p>
            <a:endParaRPr lang="en-US" sz="2800" dirty="0">
              <a:solidFill>
                <a:srgbClr val="990000"/>
              </a:solidFill>
              <a:cs typeface="Times New Roman" panose="02020603050405020304" pitchFamily="18" charset="0"/>
            </a:endParaRPr>
          </a:p>
          <a:p>
            <a:pPr marL="285750" indent="-285750">
              <a:buFont typeface="Arial" panose="020B0604020202020204" pitchFamily="34" charset="0"/>
              <a:buChar char="•"/>
            </a:pPr>
            <a:r>
              <a:rPr lang="en-US" sz="2800" dirty="0">
                <a:solidFill>
                  <a:srgbClr val="990000"/>
                </a:solidFill>
                <a:cs typeface="Times New Roman" panose="02020603050405020304" pitchFamily="18" charset="0"/>
              </a:rPr>
              <a:t>Chi-square test results also indicated there was no significant relationship found </a:t>
            </a:r>
          </a:p>
          <a:p>
            <a:r>
              <a:rPr lang="en-US" sz="2800" dirty="0">
                <a:solidFill>
                  <a:srgbClr val="990000"/>
                </a:solidFill>
                <a:cs typeface="Times New Roman" panose="02020603050405020304" pitchFamily="18" charset="0"/>
              </a:rPr>
              <a:t>    with race/ethnicity between groups (=1.289, </a:t>
            </a:r>
            <a:r>
              <a:rPr lang="en-US" sz="2800" dirty="0" err="1">
                <a:solidFill>
                  <a:srgbClr val="990000"/>
                </a:solidFill>
                <a:cs typeface="Times New Roman" panose="02020603050405020304" pitchFamily="18" charset="0"/>
              </a:rPr>
              <a:t>df</a:t>
            </a:r>
            <a:r>
              <a:rPr lang="en-US" sz="2800" dirty="0">
                <a:solidFill>
                  <a:srgbClr val="990000"/>
                </a:solidFill>
                <a:cs typeface="Times New Roman" panose="02020603050405020304" pitchFamily="18" charset="0"/>
              </a:rPr>
              <a:t>=1, p=0.732).</a:t>
            </a:r>
          </a:p>
          <a:p>
            <a:endParaRPr lang="en-US" sz="2800" dirty="0">
              <a:solidFill>
                <a:srgbClr val="990000"/>
              </a:solidFill>
              <a:cs typeface="Times New Roman" panose="02020603050405020304" pitchFamily="18" charset="0"/>
            </a:endParaRPr>
          </a:p>
          <a:p>
            <a:pPr marL="285750" indent="-285750">
              <a:buFont typeface="Arial" panose="020B0604020202020204" pitchFamily="34" charset="0"/>
              <a:buChar char="•"/>
            </a:pPr>
            <a:r>
              <a:rPr lang="en-US" sz="2800" dirty="0">
                <a:solidFill>
                  <a:srgbClr val="990000"/>
                </a:solidFill>
                <a:cs typeface="Times New Roman" panose="02020603050405020304" pitchFamily="18" charset="0"/>
              </a:rPr>
              <a:t>Mann-Whitney U results further indicated there was no significant relationship </a:t>
            </a:r>
          </a:p>
          <a:p>
            <a:r>
              <a:rPr lang="en-US" sz="2800" dirty="0">
                <a:solidFill>
                  <a:srgbClr val="990000"/>
                </a:solidFill>
                <a:cs typeface="Times New Roman" panose="02020603050405020304" pitchFamily="18" charset="0"/>
              </a:rPr>
              <a:t>    with age between groups (M=28.66, </a:t>
            </a:r>
            <a:r>
              <a:rPr lang="en-US" sz="2800" dirty="0" err="1">
                <a:solidFill>
                  <a:srgbClr val="990000"/>
                </a:solidFill>
                <a:cs typeface="Times New Roman" panose="02020603050405020304" pitchFamily="18" charset="0"/>
              </a:rPr>
              <a:t>Md</a:t>
            </a:r>
            <a:r>
              <a:rPr lang="en-US" sz="2800" dirty="0">
                <a:solidFill>
                  <a:srgbClr val="990000"/>
                </a:solidFill>
                <a:cs typeface="Times New Roman" panose="02020603050405020304" pitchFamily="18" charset="0"/>
              </a:rPr>
              <a:t>=27.61, SD=6.748).</a:t>
            </a:r>
          </a:p>
          <a:p>
            <a:endParaRPr lang="en-US" sz="2800" dirty="0">
              <a:solidFill>
                <a:srgbClr val="990000"/>
              </a:solidFill>
              <a:cs typeface="Times New Roman" panose="02020603050405020304" pitchFamily="18" charset="0"/>
            </a:endParaRPr>
          </a:p>
          <a:p>
            <a:r>
              <a:rPr lang="en-US" sz="2600" dirty="0">
                <a:solidFill>
                  <a:srgbClr val="990000"/>
                </a:solidFill>
                <a:cs typeface="Times New Roman" panose="02020603050405020304" pitchFamily="18" charset="0"/>
              </a:rPr>
              <a:t>These findings confirm that the treatment and comparison group were not significantly</a:t>
            </a:r>
          </a:p>
          <a:p>
            <a:r>
              <a:rPr lang="en-US" sz="2600" dirty="0">
                <a:solidFill>
                  <a:srgbClr val="990000"/>
                </a:solidFill>
                <a:cs typeface="Times New Roman" panose="02020603050405020304" pitchFamily="18" charset="0"/>
              </a:rPr>
              <a:t>different regarding age, ethnicity, and gender, support the effectiveness of the stratified </a:t>
            </a:r>
          </a:p>
          <a:p>
            <a:r>
              <a:rPr lang="en-US" sz="2600" dirty="0">
                <a:solidFill>
                  <a:srgbClr val="990000"/>
                </a:solidFill>
                <a:cs typeface="Times New Roman" panose="02020603050405020304" pitchFamily="18" charset="0"/>
              </a:rPr>
              <a:t>randomized matching procedure used to create the comparison group.</a:t>
            </a:r>
          </a:p>
        </p:txBody>
      </p:sp>
    </p:spTree>
    <p:extLst>
      <p:ext uri="{BB962C8B-B14F-4D97-AF65-F5344CB8AC3E}">
        <p14:creationId xmlns:p14="http://schemas.microsoft.com/office/powerpoint/2010/main" val="42706737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317211610"/>
              </p:ext>
            </p:extLst>
          </p:nvPr>
        </p:nvGraphicFramePr>
        <p:xfrm>
          <a:off x="3259610" y="0"/>
          <a:ext cx="8932390" cy="6858000"/>
        </p:xfrm>
        <a:graphic>
          <a:graphicData uri="http://schemas.openxmlformats.org/drawingml/2006/table">
            <a:tbl>
              <a:tblPr firstRow="1" firstCol="1" bandRow="1">
                <a:tableStyleId>{5C22544A-7EE6-4342-B048-85BDC9FD1C3A}</a:tableStyleId>
              </a:tblPr>
              <a:tblGrid>
                <a:gridCol w="2976872">
                  <a:extLst>
                    <a:ext uri="{9D8B030D-6E8A-4147-A177-3AD203B41FA5}">
                      <a16:colId xmlns:a16="http://schemas.microsoft.com/office/drawing/2014/main" val="4175579589"/>
                    </a:ext>
                  </a:extLst>
                </a:gridCol>
                <a:gridCol w="2977759">
                  <a:extLst>
                    <a:ext uri="{9D8B030D-6E8A-4147-A177-3AD203B41FA5}">
                      <a16:colId xmlns:a16="http://schemas.microsoft.com/office/drawing/2014/main" val="3147557325"/>
                    </a:ext>
                  </a:extLst>
                </a:gridCol>
                <a:gridCol w="2977759">
                  <a:extLst>
                    <a:ext uri="{9D8B030D-6E8A-4147-A177-3AD203B41FA5}">
                      <a16:colId xmlns:a16="http://schemas.microsoft.com/office/drawing/2014/main" val="1586373697"/>
                    </a:ext>
                  </a:extLst>
                </a:gridCol>
              </a:tblGrid>
              <a:tr h="685800">
                <a:tc gridSpan="3">
                  <a:txBody>
                    <a:bodyPr/>
                    <a:lstStyle/>
                    <a:p>
                      <a:pPr marL="0" marR="0" algn="l">
                        <a:lnSpc>
                          <a:spcPct val="200000"/>
                        </a:lnSpc>
                        <a:spcBef>
                          <a:spcPts val="0"/>
                        </a:spcBef>
                        <a:spcAft>
                          <a:spcPts val="800"/>
                        </a:spcAft>
                      </a:pPr>
                      <a:r>
                        <a:rPr lang="en-US" sz="2400" dirty="0">
                          <a:effectLst/>
                          <a:latin typeface="+mn-lt"/>
                          <a:cs typeface="Times New Roman" panose="02020603050405020304" pitchFamily="18" charset="0"/>
                        </a:rPr>
                        <a:t>Table 6</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10664857"/>
                  </a:ext>
                </a:extLst>
              </a:tr>
              <a:tr h="1371600">
                <a:tc gridSpan="3">
                  <a:txBody>
                    <a:bodyPr/>
                    <a:lstStyle/>
                    <a:p>
                      <a:pPr marL="0" marR="0" algn="l">
                        <a:lnSpc>
                          <a:spcPct val="200000"/>
                        </a:lnSpc>
                        <a:spcBef>
                          <a:spcPts val="0"/>
                        </a:spcBef>
                        <a:spcAft>
                          <a:spcPts val="800"/>
                        </a:spcAft>
                      </a:pPr>
                      <a:r>
                        <a:rPr lang="en-US" sz="2400" dirty="0">
                          <a:effectLst/>
                          <a:latin typeface="+mn-lt"/>
                          <a:cs typeface="Times New Roman" panose="02020603050405020304" pitchFamily="18" charset="0"/>
                        </a:rPr>
                        <a:t>Frequency and Percent of Treatment and Comparison group Participant Overall Earned Grade (A through F)</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25724838"/>
                  </a:ext>
                </a:extLst>
              </a:tr>
              <a:tr h="685800">
                <a:tc>
                  <a:txBody>
                    <a:bodyPr/>
                    <a:lstStyle/>
                    <a:p>
                      <a:pPr marL="0" marR="0" algn="ctr">
                        <a:lnSpc>
                          <a:spcPct val="200000"/>
                        </a:lnSpc>
                        <a:spcBef>
                          <a:spcPts val="0"/>
                        </a:spcBef>
                        <a:spcAft>
                          <a:spcPts val="800"/>
                        </a:spcAft>
                      </a:pPr>
                      <a:r>
                        <a:rPr lang="en-US" sz="2400">
                          <a:effectLst/>
                          <a:latin typeface="+mn-lt"/>
                          <a:cs typeface="Times New Roman" panose="02020603050405020304" pitchFamily="18" charset="0"/>
                        </a:rPr>
                        <a:t>Grade</a:t>
                      </a:r>
                      <a:endParaRPr lang="en-US" sz="24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Frequency</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Percent</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02899530"/>
                  </a:ext>
                </a:extLst>
              </a:tr>
              <a:tr h="685800">
                <a:tc>
                  <a:txBody>
                    <a:bodyPr/>
                    <a:lstStyle/>
                    <a:p>
                      <a:pPr marL="0" marR="0" algn="ctr">
                        <a:lnSpc>
                          <a:spcPct val="200000"/>
                        </a:lnSpc>
                        <a:spcBef>
                          <a:spcPts val="0"/>
                        </a:spcBef>
                        <a:spcAft>
                          <a:spcPts val="800"/>
                        </a:spcAft>
                      </a:pPr>
                      <a:r>
                        <a:rPr lang="en-US" sz="2400">
                          <a:effectLst/>
                          <a:latin typeface="+mn-lt"/>
                          <a:cs typeface="Times New Roman" panose="02020603050405020304" pitchFamily="18" charset="0"/>
                        </a:rPr>
                        <a:t>A=</a:t>
                      </a:r>
                      <a:endParaRPr lang="en-US" sz="24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a:effectLst/>
                          <a:latin typeface="+mn-lt"/>
                          <a:cs typeface="Times New Roman" panose="02020603050405020304" pitchFamily="18" charset="0"/>
                        </a:rPr>
                        <a:t>20</a:t>
                      </a:r>
                      <a:endParaRPr lang="en-US" sz="24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36%</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35250766"/>
                  </a:ext>
                </a:extLst>
              </a:tr>
              <a:tr h="685800">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B=</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a:effectLst/>
                          <a:latin typeface="+mn-lt"/>
                          <a:cs typeface="Times New Roman" panose="02020603050405020304" pitchFamily="18" charset="0"/>
                        </a:rPr>
                        <a:t>16</a:t>
                      </a:r>
                      <a:endParaRPr lang="en-US" sz="24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29%</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68724123"/>
                  </a:ext>
                </a:extLst>
              </a:tr>
              <a:tr h="685800">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C=</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a:effectLst/>
                          <a:latin typeface="+mn-lt"/>
                          <a:cs typeface="Times New Roman" panose="02020603050405020304" pitchFamily="18" charset="0"/>
                        </a:rPr>
                        <a:t>7</a:t>
                      </a:r>
                      <a:endParaRPr lang="en-US" sz="24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12%</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95378463"/>
                  </a:ext>
                </a:extLst>
              </a:tr>
              <a:tr h="685800">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D=</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a:effectLst/>
                          <a:latin typeface="+mn-lt"/>
                          <a:cs typeface="Times New Roman" panose="02020603050405020304" pitchFamily="18" charset="0"/>
                        </a:rPr>
                        <a:t>5</a:t>
                      </a:r>
                      <a:endParaRPr lang="en-US" sz="24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9%</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82645788"/>
                  </a:ext>
                </a:extLst>
              </a:tr>
              <a:tr h="685800">
                <a:tc>
                  <a:txBody>
                    <a:bodyPr/>
                    <a:lstStyle/>
                    <a:p>
                      <a:pPr marL="0" marR="0" algn="ctr">
                        <a:lnSpc>
                          <a:spcPct val="200000"/>
                        </a:lnSpc>
                        <a:spcBef>
                          <a:spcPts val="0"/>
                        </a:spcBef>
                        <a:spcAft>
                          <a:spcPts val="800"/>
                        </a:spcAft>
                      </a:pPr>
                      <a:r>
                        <a:rPr lang="en-US" sz="2400">
                          <a:effectLst/>
                          <a:latin typeface="+mn-lt"/>
                          <a:cs typeface="Times New Roman" panose="02020603050405020304" pitchFamily="18" charset="0"/>
                        </a:rPr>
                        <a:t>F=</a:t>
                      </a:r>
                      <a:endParaRPr lang="en-US" sz="24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a:effectLst/>
                          <a:latin typeface="+mn-lt"/>
                          <a:cs typeface="Times New Roman" panose="02020603050405020304" pitchFamily="18" charset="0"/>
                        </a:rPr>
                        <a:t>8</a:t>
                      </a:r>
                      <a:endParaRPr lang="en-US" sz="24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14%</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98508456"/>
                  </a:ext>
                </a:extLst>
              </a:tr>
              <a:tr h="685800">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Total</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a:effectLst/>
                          <a:latin typeface="+mn-lt"/>
                          <a:cs typeface="Times New Roman" panose="02020603050405020304" pitchFamily="18" charset="0"/>
                        </a:rPr>
                        <a:t>56</a:t>
                      </a:r>
                      <a:endParaRPr lang="en-US" sz="24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400" dirty="0">
                          <a:effectLst/>
                          <a:latin typeface="+mn-lt"/>
                          <a:cs typeface="Times New Roman" panose="02020603050405020304" pitchFamily="18" charset="0"/>
                        </a:rPr>
                        <a:t>100%</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77490873"/>
                  </a:ext>
                </a:extLst>
              </a:tr>
            </a:tbl>
          </a:graphicData>
        </a:graphic>
      </p:graphicFrame>
      <p:sp>
        <p:nvSpPr>
          <p:cNvPr id="3" name="TextBox 2"/>
          <p:cNvSpPr txBox="1"/>
          <p:nvPr/>
        </p:nvSpPr>
        <p:spPr>
          <a:xfrm>
            <a:off x="0" y="0"/>
            <a:ext cx="3259610" cy="954107"/>
          </a:xfrm>
          <a:prstGeom prst="rect">
            <a:avLst/>
          </a:prstGeom>
          <a:noFill/>
        </p:spPr>
        <p:txBody>
          <a:bodyPr wrap="none" rtlCol="0">
            <a:spAutoFit/>
          </a:bodyPr>
          <a:lstStyle/>
          <a:p>
            <a:r>
              <a:rPr lang="en-US" sz="2800" b="1" dirty="0">
                <a:solidFill>
                  <a:srgbClr val="990000"/>
                </a:solidFill>
                <a:cs typeface="Times New Roman" panose="02020603050405020304" pitchFamily="18" charset="0"/>
              </a:rPr>
              <a:t>Descriptive Statistics</a:t>
            </a:r>
          </a:p>
          <a:p>
            <a:endParaRPr lang="en-US" sz="2800" dirty="0"/>
          </a:p>
        </p:txBody>
      </p:sp>
    </p:spTree>
    <p:extLst>
      <p:ext uri="{BB962C8B-B14F-4D97-AF65-F5344CB8AC3E}">
        <p14:creationId xmlns:p14="http://schemas.microsoft.com/office/powerpoint/2010/main" val="3161139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p:cNvSpPr txBox="1"/>
          <p:nvPr/>
        </p:nvSpPr>
        <p:spPr>
          <a:xfrm>
            <a:off x="844062" y="703385"/>
            <a:ext cx="184731" cy="369332"/>
          </a:xfrm>
          <a:prstGeom prst="rect">
            <a:avLst/>
          </a:prstGeom>
          <a:noFill/>
        </p:spPr>
        <p:txBody>
          <a:bodyPr wrap="none" rtlCol="0">
            <a:spAutoFit/>
          </a:bodyPr>
          <a:lstStyle/>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642748817"/>
              </p:ext>
            </p:extLst>
          </p:nvPr>
        </p:nvGraphicFramePr>
        <p:xfrm>
          <a:off x="3384260" y="17312"/>
          <a:ext cx="8807740" cy="6647647"/>
        </p:xfrm>
        <a:graphic>
          <a:graphicData uri="http://schemas.openxmlformats.org/drawingml/2006/table">
            <a:tbl>
              <a:tblPr firstRow="1" firstCol="1" bandRow="1">
                <a:tableStyleId>{5C22544A-7EE6-4342-B048-85BDC9FD1C3A}</a:tableStyleId>
              </a:tblPr>
              <a:tblGrid>
                <a:gridCol w="2935330">
                  <a:extLst>
                    <a:ext uri="{9D8B030D-6E8A-4147-A177-3AD203B41FA5}">
                      <a16:colId xmlns:a16="http://schemas.microsoft.com/office/drawing/2014/main" val="572750512"/>
                    </a:ext>
                  </a:extLst>
                </a:gridCol>
                <a:gridCol w="2936205">
                  <a:extLst>
                    <a:ext uri="{9D8B030D-6E8A-4147-A177-3AD203B41FA5}">
                      <a16:colId xmlns:a16="http://schemas.microsoft.com/office/drawing/2014/main" val="1872606441"/>
                    </a:ext>
                  </a:extLst>
                </a:gridCol>
                <a:gridCol w="2936205">
                  <a:extLst>
                    <a:ext uri="{9D8B030D-6E8A-4147-A177-3AD203B41FA5}">
                      <a16:colId xmlns:a16="http://schemas.microsoft.com/office/drawing/2014/main" val="1235433970"/>
                    </a:ext>
                  </a:extLst>
                </a:gridCol>
              </a:tblGrid>
              <a:tr h="594326">
                <a:tc gridSpan="3">
                  <a:txBody>
                    <a:bodyPr/>
                    <a:lstStyle/>
                    <a:p>
                      <a:pPr marL="0" marR="0" algn="l">
                        <a:lnSpc>
                          <a:spcPct val="200000"/>
                        </a:lnSpc>
                        <a:spcBef>
                          <a:spcPts val="0"/>
                        </a:spcBef>
                        <a:spcAft>
                          <a:spcPts val="800"/>
                        </a:spcAft>
                      </a:pPr>
                      <a:r>
                        <a:rPr lang="en-US" sz="2000" dirty="0">
                          <a:effectLst/>
                          <a:latin typeface="Times New Roman" panose="02020603050405020304" pitchFamily="18" charset="0"/>
                          <a:cs typeface="Times New Roman" panose="02020603050405020304" pitchFamily="18" charset="0"/>
                        </a:rPr>
                        <a:t>Table 7</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80933697"/>
                  </a:ext>
                </a:extLst>
              </a:tr>
              <a:tr h="1188652">
                <a:tc gridSpan="3">
                  <a:txBody>
                    <a:bodyPr/>
                    <a:lstStyle/>
                    <a:p>
                      <a:pPr marL="0" marR="0" algn="l">
                        <a:lnSpc>
                          <a:spcPct val="200000"/>
                        </a:lnSpc>
                        <a:spcBef>
                          <a:spcPts val="0"/>
                        </a:spcBef>
                        <a:spcAft>
                          <a:spcPts val="800"/>
                        </a:spcAft>
                      </a:pPr>
                      <a:r>
                        <a:rPr lang="en-US" sz="2000" dirty="0">
                          <a:effectLst/>
                          <a:latin typeface="Times New Roman" panose="02020603050405020304" pitchFamily="18" charset="0"/>
                          <a:cs typeface="Times New Roman" panose="02020603050405020304" pitchFamily="18" charset="0"/>
                        </a:rPr>
                        <a:t>Frequency and Percent of Each Group (Treatment and Control) Participant Earned Grade (A through F)</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79408572"/>
                  </a:ext>
                </a:extLst>
              </a:tr>
              <a:tr h="1298713">
                <a:tc>
                  <a:txBody>
                    <a:bodyPr/>
                    <a:lstStyle/>
                    <a:p>
                      <a:pPr marL="0" marR="0" algn="ctr">
                        <a:lnSpc>
                          <a:spcPct val="200000"/>
                        </a:lnSpc>
                        <a:spcBef>
                          <a:spcPts val="0"/>
                        </a:spcBef>
                        <a:spcAft>
                          <a:spcPts val="800"/>
                        </a:spcAft>
                      </a:pPr>
                      <a:r>
                        <a:rPr lang="en-US" sz="2000" dirty="0">
                          <a:effectLst/>
                          <a:latin typeface="Times New Roman" panose="02020603050405020304" pitchFamily="18" charset="0"/>
                          <a:cs typeface="Times New Roman" panose="02020603050405020304" pitchFamily="18" charset="0"/>
                        </a:rPr>
                        <a:t>Grade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000" dirty="0">
                          <a:effectLst/>
                          <a:latin typeface="Times New Roman" panose="02020603050405020304" pitchFamily="18" charset="0"/>
                          <a:cs typeface="Times New Roman" panose="02020603050405020304" pitchFamily="18" charset="0"/>
                        </a:rPr>
                        <a:t>Treatment Group</a:t>
                      </a:r>
                    </a:p>
                    <a:p>
                      <a:pPr marL="0" marR="0" algn="ctr">
                        <a:lnSpc>
                          <a:spcPct val="200000"/>
                        </a:lnSpc>
                        <a:spcBef>
                          <a:spcPts val="0"/>
                        </a:spcBef>
                        <a:spcAft>
                          <a:spcPts val="800"/>
                        </a:spcAft>
                      </a:pPr>
                      <a:r>
                        <a:rPr lang="en-US" sz="2000" dirty="0">
                          <a:effectLst/>
                          <a:latin typeface="Times New Roman" panose="02020603050405020304" pitchFamily="18" charset="0"/>
                          <a:cs typeface="Times New Roman" panose="02020603050405020304" pitchFamily="18" charset="0"/>
                        </a:rPr>
                        <a:t>Frequency and Percentage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000" dirty="0">
                          <a:effectLst/>
                          <a:latin typeface="Times New Roman" panose="02020603050405020304" pitchFamily="18" charset="0"/>
                          <a:cs typeface="Times New Roman" panose="02020603050405020304" pitchFamily="18" charset="0"/>
                        </a:rPr>
                        <a:t>Comparison group</a:t>
                      </a:r>
                    </a:p>
                    <a:p>
                      <a:pPr marL="0" marR="0" algn="ctr">
                        <a:lnSpc>
                          <a:spcPct val="200000"/>
                        </a:lnSpc>
                        <a:spcBef>
                          <a:spcPts val="0"/>
                        </a:spcBef>
                        <a:spcAft>
                          <a:spcPts val="800"/>
                        </a:spcAft>
                      </a:pPr>
                      <a:r>
                        <a:rPr lang="en-US" sz="2000" dirty="0">
                          <a:effectLst/>
                          <a:latin typeface="Times New Roman" panose="02020603050405020304" pitchFamily="18" charset="0"/>
                          <a:cs typeface="Times New Roman" panose="02020603050405020304" pitchFamily="18" charset="0"/>
                        </a:rPr>
                        <a:t>Frequency and Percentage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78317997"/>
                  </a:ext>
                </a:extLst>
              </a:tr>
              <a:tr h="594326">
                <a:tc>
                  <a:txBody>
                    <a:bodyPr/>
                    <a:lstStyle/>
                    <a:p>
                      <a:pPr marL="0" marR="0" algn="ctr">
                        <a:lnSpc>
                          <a:spcPct val="200000"/>
                        </a:lnSpc>
                        <a:spcBef>
                          <a:spcPts val="0"/>
                        </a:spcBef>
                        <a:spcAft>
                          <a:spcPts val="800"/>
                        </a:spcAft>
                      </a:pPr>
                      <a:r>
                        <a:rPr lang="en-US" sz="2000">
                          <a:effectLst/>
                          <a:latin typeface="Times New Roman" panose="02020603050405020304" pitchFamily="18" charset="0"/>
                          <a:cs typeface="Times New Roman" panose="02020603050405020304" pitchFamily="18" charset="0"/>
                        </a:rPr>
                        <a:t>A=</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000">
                          <a:effectLst/>
                          <a:latin typeface="Times New Roman" panose="02020603050405020304" pitchFamily="18" charset="0"/>
                          <a:cs typeface="Times New Roman" panose="02020603050405020304" pitchFamily="18" charset="0"/>
                        </a:rPr>
                        <a:t>9 (32.1%)</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000" dirty="0">
                          <a:effectLst/>
                          <a:latin typeface="Times New Roman" panose="02020603050405020304" pitchFamily="18" charset="0"/>
                          <a:cs typeface="Times New Roman" panose="02020603050405020304" pitchFamily="18" charset="0"/>
                        </a:rPr>
                        <a:t>11 (39.3%)</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93762697"/>
                  </a:ext>
                </a:extLst>
              </a:tr>
              <a:tr h="594326">
                <a:tc>
                  <a:txBody>
                    <a:bodyPr/>
                    <a:lstStyle/>
                    <a:p>
                      <a:pPr marL="0" marR="0" algn="ctr">
                        <a:lnSpc>
                          <a:spcPct val="200000"/>
                        </a:lnSpc>
                        <a:spcBef>
                          <a:spcPts val="0"/>
                        </a:spcBef>
                        <a:spcAft>
                          <a:spcPts val="800"/>
                        </a:spcAft>
                      </a:pPr>
                      <a:r>
                        <a:rPr lang="en-US" sz="2000">
                          <a:effectLst/>
                          <a:latin typeface="Times New Roman" panose="02020603050405020304" pitchFamily="18" charset="0"/>
                          <a:cs typeface="Times New Roman" panose="02020603050405020304" pitchFamily="18" charset="0"/>
                        </a:rPr>
                        <a:t>B=</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000">
                          <a:effectLst/>
                          <a:latin typeface="Times New Roman" panose="02020603050405020304" pitchFamily="18" charset="0"/>
                          <a:cs typeface="Times New Roman" panose="02020603050405020304" pitchFamily="18" charset="0"/>
                        </a:rPr>
                        <a:t>6 (21.4%)</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000" dirty="0">
                          <a:effectLst/>
                          <a:latin typeface="Times New Roman" panose="02020603050405020304" pitchFamily="18" charset="0"/>
                          <a:cs typeface="Times New Roman" panose="02020603050405020304" pitchFamily="18" charset="0"/>
                        </a:rPr>
                        <a:t>10 (35.7%)</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50922607"/>
                  </a:ext>
                </a:extLst>
              </a:tr>
              <a:tr h="594326">
                <a:tc>
                  <a:txBody>
                    <a:bodyPr/>
                    <a:lstStyle/>
                    <a:p>
                      <a:pPr marL="0" marR="0" algn="ctr">
                        <a:lnSpc>
                          <a:spcPct val="200000"/>
                        </a:lnSpc>
                        <a:spcBef>
                          <a:spcPts val="0"/>
                        </a:spcBef>
                        <a:spcAft>
                          <a:spcPts val="800"/>
                        </a:spcAft>
                      </a:pPr>
                      <a:r>
                        <a:rPr lang="en-US" sz="2000">
                          <a:effectLst/>
                          <a:latin typeface="Times New Roman" panose="02020603050405020304" pitchFamily="18" charset="0"/>
                          <a:cs typeface="Times New Roman" panose="02020603050405020304" pitchFamily="18" charset="0"/>
                        </a:rPr>
                        <a:t>C=</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000" dirty="0">
                          <a:effectLst/>
                          <a:latin typeface="Times New Roman" panose="02020603050405020304" pitchFamily="18" charset="0"/>
                          <a:cs typeface="Times New Roman" panose="02020603050405020304" pitchFamily="18" charset="0"/>
                        </a:rPr>
                        <a:t>3 (10.2%)</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000" dirty="0">
                          <a:effectLst/>
                          <a:latin typeface="Times New Roman" panose="02020603050405020304" pitchFamily="18" charset="0"/>
                          <a:cs typeface="Times New Roman" panose="02020603050405020304" pitchFamily="18" charset="0"/>
                        </a:rPr>
                        <a:t>4 (14.3%)</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41739191"/>
                  </a:ext>
                </a:extLst>
              </a:tr>
              <a:tr h="594326">
                <a:tc>
                  <a:txBody>
                    <a:bodyPr/>
                    <a:lstStyle/>
                    <a:p>
                      <a:pPr marL="0" marR="0" algn="ctr">
                        <a:lnSpc>
                          <a:spcPct val="200000"/>
                        </a:lnSpc>
                        <a:spcBef>
                          <a:spcPts val="0"/>
                        </a:spcBef>
                        <a:spcAft>
                          <a:spcPts val="800"/>
                        </a:spcAft>
                      </a:pPr>
                      <a:r>
                        <a:rPr lang="en-US" sz="2000" dirty="0">
                          <a:effectLst/>
                          <a:latin typeface="Times New Roman" panose="02020603050405020304" pitchFamily="18" charset="0"/>
                          <a:cs typeface="Times New Roman" panose="02020603050405020304" pitchFamily="18" charset="0"/>
                        </a:rPr>
                        <a:t>D=</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000">
                          <a:effectLst/>
                          <a:latin typeface="Times New Roman" panose="02020603050405020304" pitchFamily="18" charset="0"/>
                          <a:cs typeface="Times New Roman" panose="02020603050405020304" pitchFamily="18" charset="0"/>
                        </a:rPr>
                        <a:t>3 (10.7%)</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000" dirty="0">
                          <a:effectLst/>
                          <a:latin typeface="Times New Roman" panose="02020603050405020304" pitchFamily="18" charset="0"/>
                          <a:cs typeface="Times New Roman" panose="02020603050405020304" pitchFamily="18" charset="0"/>
                        </a:rPr>
                        <a:t>2 (7.1%)</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23999699"/>
                  </a:ext>
                </a:extLst>
              </a:tr>
              <a:tr h="594326">
                <a:tc>
                  <a:txBody>
                    <a:bodyPr/>
                    <a:lstStyle/>
                    <a:p>
                      <a:pPr marL="0" marR="0" algn="ctr">
                        <a:lnSpc>
                          <a:spcPct val="200000"/>
                        </a:lnSpc>
                        <a:spcBef>
                          <a:spcPts val="0"/>
                        </a:spcBef>
                        <a:spcAft>
                          <a:spcPts val="800"/>
                        </a:spcAft>
                      </a:pPr>
                      <a:r>
                        <a:rPr lang="en-US" sz="2000" dirty="0">
                          <a:effectLst/>
                          <a:latin typeface="Times New Roman" panose="02020603050405020304" pitchFamily="18" charset="0"/>
                          <a:cs typeface="Times New Roman" panose="02020603050405020304" pitchFamily="18" charset="0"/>
                        </a:rPr>
                        <a:t>F=</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000">
                          <a:effectLst/>
                          <a:latin typeface="Times New Roman" panose="02020603050405020304" pitchFamily="18" charset="0"/>
                          <a:cs typeface="Times New Roman" panose="02020603050405020304" pitchFamily="18" charset="0"/>
                        </a:rPr>
                        <a:t>7 (25%)</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000" dirty="0">
                          <a:effectLst/>
                          <a:latin typeface="Times New Roman" panose="02020603050405020304" pitchFamily="18" charset="0"/>
                          <a:cs typeface="Times New Roman" panose="02020603050405020304" pitchFamily="18" charset="0"/>
                        </a:rPr>
                        <a:t>1 (3.6%)</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41846617"/>
                  </a:ext>
                </a:extLst>
              </a:tr>
              <a:tr h="594326">
                <a:tc>
                  <a:txBody>
                    <a:bodyPr/>
                    <a:lstStyle/>
                    <a:p>
                      <a:pPr marL="0" marR="0" algn="ctr">
                        <a:lnSpc>
                          <a:spcPct val="200000"/>
                        </a:lnSpc>
                        <a:spcBef>
                          <a:spcPts val="0"/>
                        </a:spcBef>
                        <a:spcAft>
                          <a:spcPts val="800"/>
                        </a:spcAft>
                      </a:pPr>
                      <a:r>
                        <a:rPr lang="en-US" sz="2000">
                          <a:effectLst/>
                          <a:latin typeface="Times New Roman" panose="02020603050405020304" pitchFamily="18" charset="0"/>
                          <a:cs typeface="Times New Roman" panose="02020603050405020304" pitchFamily="18" charset="0"/>
                        </a:rPr>
                        <a:t>Total</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000">
                          <a:effectLst/>
                          <a:latin typeface="Times New Roman" panose="02020603050405020304" pitchFamily="18" charset="0"/>
                          <a:cs typeface="Times New Roman" panose="02020603050405020304" pitchFamily="18" charset="0"/>
                        </a:rPr>
                        <a:t>28</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800"/>
                        </a:spcAft>
                      </a:pPr>
                      <a:r>
                        <a:rPr lang="en-US" sz="2000" dirty="0">
                          <a:effectLst/>
                          <a:latin typeface="Times New Roman" panose="02020603050405020304" pitchFamily="18" charset="0"/>
                          <a:cs typeface="Times New Roman" panose="02020603050405020304" pitchFamily="18" charset="0"/>
                        </a:rPr>
                        <a:t>28</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94053472"/>
                  </a:ext>
                </a:extLst>
              </a:tr>
            </a:tbl>
          </a:graphicData>
        </a:graphic>
      </p:graphicFrame>
      <p:sp>
        <p:nvSpPr>
          <p:cNvPr id="5" name="TextBox 4"/>
          <p:cNvSpPr txBox="1"/>
          <p:nvPr/>
        </p:nvSpPr>
        <p:spPr>
          <a:xfrm>
            <a:off x="0" y="87832"/>
            <a:ext cx="3259610" cy="954107"/>
          </a:xfrm>
          <a:prstGeom prst="rect">
            <a:avLst/>
          </a:prstGeom>
          <a:noFill/>
        </p:spPr>
        <p:txBody>
          <a:bodyPr wrap="none" rtlCol="0">
            <a:spAutoFit/>
          </a:bodyPr>
          <a:lstStyle/>
          <a:p>
            <a:r>
              <a:rPr lang="en-US" sz="2800" b="1" dirty="0">
                <a:solidFill>
                  <a:srgbClr val="990000"/>
                </a:solidFill>
                <a:cs typeface="Times New Roman" panose="02020603050405020304" pitchFamily="18" charset="0"/>
              </a:rPr>
              <a:t>Descriptive Statistics</a:t>
            </a:r>
          </a:p>
          <a:p>
            <a:endParaRPr lang="en-US" sz="2800" dirty="0"/>
          </a:p>
        </p:txBody>
      </p:sp>
    </p:spTree>
    <p:extLst>
      <p:ext uri="{BB962C8B-B14F-4D97-AF65-F5344CB8AC3E}">
        <p14:creationId xmlns:p14="http://schemas.microsoft.com/office/powerpoint/2010/main" val="6394171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57889219"/>
              </p:ext>
            </p:extLst>
          </p:nvPr>
        </p:nvGraphicFramePr>
        <p:xfrm>
          <a:off x="4023359" y="0"/>
          <a:ext cx="8168641" cy="6400796"/>
        </p:xfrm>
        <a:graphic>
          <a:graphicData uri="http://schemas.openxmlformats.org/drawingml/2006/table">
            <a:tbl>
              <a:tblPr firstRow="1" firstCol="1" bandRow="1">
                <a:tableStyleId>{5C22544A-7EE6-4342-B048-85BDC9FD1C3A}</a:tableStyleId>
              </a:tblPr>
              <a:tblGrid>
                <a:gridCol w="2722339">
                  <a:extLst>
                    <a:ext uri="{9D8B030D-6E8A-4147-A177-3AD203B41FA5}">
                      <a16:colId xmlns:a16="http://schemas.microsoft.com/office/drawing/2014/main" val="2269078700"/>
                    </a:ext>
                  </a:extLst>
                </a:gridCol>
                <a:gridCol w="2723151">
                  <a:extLst>
                    <a:ext uri="{9D8B030D-6E8A-4147-A177-3AD203B41FA5}">
                      <a16:colId xmlns:a16="http://schemas.microsoft.com/office/drawing/2014/main" val="1458239518"/>
                    </a:ext>
                  </a:extLst>
                </a:gridCol>
                <a:gridCol w="2723151">
                  <a:extLst>
                    <a:ext uri="{9D8B030D-6E8A-4147-A177-3AD203B41FA5}">
                      <a16:colId xmlns:a16="http://schemas.microsoft.com/office/drawing/2014/main" val="1541576450"/>
                    </a:ext>
                  </a:extLst>
                </a:gridCol>
              </a:tblGrid>
              <a:tr h="402039">
                <a:tc gridSpan="3">
                  <a:txBody>
                    <a:bodyPr/>
                    <a:lstStyle/>
                    <a:p>
                      <a:pPr marL="0" marR="0" algn="l">
                        <a:lnSpc>
                          <a:spcPct val="200000"/>
                        </a:lnSpc>
                        <a:spcBef>
                          <a:spcPts val="0"/>
                        </a:spcBef>
                        <a:spcAft>
                          <a:spcPts val="800"/>
                        </a:spcAft>
                      </a:pPr>
                      <a:r>
                        <a:rPr lang="en-US" sz="1400" dirty="0">
                          <a:effectLst/>
                          <a:latin typeface="Times New Roman" panose="02020603050405020304" pitchFamily="18" charset="0"/>
                          <a:cs typeface="Times New Roman" panose="02020603050405020304" pitchFamily="18" charset="0"/>
                        </a:rPr>
                        <a:t>Table 8</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81851196"/>
                  </a:ext>
                </a:extLst>
              </a:tr>
              <a:tr h="402039">
                <a:tc gridSpan="3">
                  <a:txBody>
                    <a:bodyPr/>
                    <a:lstStyle/>
                    <a:p>
                      <a:pPr marL="0" marR="0" algn="l">
                        <a:lnSpc>
                          <a:spcPct val="200000"/>
                        </a:lnSpc>
                        <a:spcBef>
                          <a:spcPts val="0"/>
                        </a:spcBef>
                        <a:spcAft>
                          <a:spcPts val="800"/>
                        </a:spcAft>
                      </a:pPr>
                      <a:r>
                        <a:rPr lang="en-US" sz="1400" dirty="0">
                          <a:effectLst/>
                          <a:latin typeface="Times New Roman" panose="02020603050405020304" pitchFamily="18" charset="0"/>
                          <a:cs typeface="Times New Roman" panose="02020603050405020304" pitchFamily="18" charset="0"/>
                        </a:rPr>
                        <a:t>Frequency, Visits, and Percentage of Treatment Group use of Veteran Peer-Tutoring Service.</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26652519"/>
                  </a:ext>
                </a:extLst>
              </a:tr>
              <a:tr h="402039">
                <a:tc>
                  <a:txBody>
                    <a:bodyPr/>
                    <a:lstStyle/>
                    <a:p>
                      <a:pPr marL="0" marR="0" algn="ctr">
                        <a:lnSpc>
                          <a:spcPct val="200000"/>
                        </a:lnSpc>
                        <a:spcBef>
                          <a:spcPts val="0"/>
                        </a:spcBef>
                        <a:spcAft>
                          <a:spcPts val="800"/>
                        </a:spcAft>
                      </a:pPr>
                      <a:r>
                        <a:rPr lang="en-US" sz="1400" dirty="0">
                          <a:effectLst/>
                          <a:latin typeface="Times New Roman" panose="02020603050405020304" pitchFamily="18" charset="0"/>
                          <a:cs typeface="Times New Roman" panose="02020603050405020304" pitchFamily="18" charset="0"/>
                        </a:rPr>
                        <a:t>Frequency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a:effectLst/>
                          <a:latin typeface="Times New Roman" panose="02020603050405020304" pitchFamily="18" charset="0"/>
                          <a:cs typeface="Times New Roman" panose="02020603050405020304" pitchFamily="18" charset="0"/>
                        </a:rPr>
                        <a:t>Number of Visits</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a:effectLst/>
                          <a:latin typeface="Times New Roman" panose="02020603050405020304" pitchFamily="18" charset="0"/>
                          <a:cs typeface="Times New Roman" panose="02020603050405020304" pitchFamily="18" charset="0"/>
                        </a:rPr>
                        <a:t>Percent</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extLst>
                  <a:ext uri="{0D108BD9-81ED-4DB2-BD59-A6C34878D82A}">
                    <a16:rowId xmlns:a16="http://schemas.microsoft.com/office/drawing/2014/main" val="2892114689"/>
                  </a:ext>
                </a:extLst>
              </a:tr>
              <a:tr h="402039">
                <a:tc>
                  <a:txBody>
                    <a:bodyPr/>
                    <a:lstStyle/>
                    <a:p>
                      <a:pPr marL="0" marR="0" algn="ctr">
                        <a:lnSpc>
                          <a:spcPct val="200000"/>
                        </a:lnSpc>
                        <a:spcBef>
                          <a:spcPts val="0"/>
                        </a:spcBef>
                        <a:spcAft>
                          <a:spcPts val="800"/>
                        </a:spcAft>
                      </a:pPr>
                      <a:r>
                        <a:rPr lang="en-US" sz="1400" dirty="0">
                          <a:effectLst/>
                          <a:latin typeface="Times New Roman" panose="02020603050405020304" pitchFamily="18" charset="0"/>
                          <a:cs typeface="Times New Roman" panose="02020603050405020304" pitchFamily="18" charset="0"/>
                        </a:rPr>
                        <a:t>11</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a:effectLst/>
                          <a:latin typeface="Times New Roman" panose="02020603050405020304" pitchFamily="18" charset="0"/>
                          <a:cs typeface="Times New Roman" panose="02020603050405020304" pitchFamily="18" charset="0"/>
                        </a:rPr>
                        <a:t>1</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a:effectLst/>
                          <a:latin typeface="Times New Roman" panose="02020603050405020304" pitchFamily="18" charset="0"/>
                          <a:cs typeface="Times New Roman" panose="02020603050405020304" pitchFamily="18" charset="0"/>
                        </a:rPr>
                        <a:t>39.3%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extLst>
                  <a:ext uri="{0D108BD9-81ED-4DB2-BD59-A6C34878D82A}">
                    <a16:rowId xmlns:a16="http://schemas.microsoft.com/office/drawing/2014/main" val="3596656603"/>
                  </a:ext>
                </a:extLst>
              </a:tr>
              <a:tr h="402039">
                <a:tc>
                  <a:txBody>
                    <a:bodyPr/>
                    <a:lstStyle/>
                    <a:p>
                      <a:pPr marL="0" marR="0" algn="ctr">
                        <a:lnSpc>
                          <a:spcPct val="200000"/>
                        </a:lnSpc>
                        <a:spcBef>
                          <a:spcPts val="0"/>
                        </a:spcBef>
                        <a:spcAft>
                          <a:spcPts val="800"/>
                        </a:spcAft>
                      </a:pPr>
                      <a:r>
                        <a:rPr lang="en-US" sz="1400" dirty="0">
                          <a:effectLst/>
                          <a:latin typeface="Times New Roman" panose="02020603050405020304" pitchFamily="18" charset="0"/>
                          <a:cs typeface="Times New Roman" panose="02020603050405020304" pitchFamily="18" charset="0"/>
                        </a:rPr>
                        <a:t>6</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a:effectLst/>
                          <a:latin typeface="Times New Roman" panose="02020603050405020304" pitchFamily="18" charset="0"/>
                          <a:cs typeface="Times New Roman" panose="02020603050405020304" pitchFamily="18" charset="0"/>
                        </a:rPr>
                        <a:t>2</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a:effectLst/>
                          <a:latin typeface="Times New Roman" panose="02020603050405020304" pitchFamily="18" charset="0"/>
                          <a:cs typeface="Times New Roman" panose="02020603050405020304" pitchFamily="18" charset="0"/>
                        </a:rPr>
                        <a:t>21.4%</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extLst>
                  <a:ext uri="{0D108BD9-81ED-4DB2-BD59-A6C34878D82A}">
                    <a16:rowId xmlns:a16="http://schemas.microsoft.com/office/drawing/2014/main" val="2376911776"/>
                  </a:ext>
                </a:extLst>
              </a:tr>
              <a:tr h="402039">
                <a:tc>
                  <a:txBody>
                    <a:bodyPr/>
                    <a:lstStyle/>
                    <a:p>
                      <a:pPr marL="0" marR="0" algn="ctr">
                        <a:lnSpc>
                          <a:spcPct val="200000"/>
                        </a:lnSpc>
                        <a:spcBef>
                          <a:spcPts val="0"/>
                        </a:spcBef>
                        <a:spcAft>
                          <a:spcPts val="800"/>
                        </a:spcAft>
                      </a:pPr>
                      <a:r>
                        <a:rPr lang="en-US" sz="1400" dirty="0">
                          <a:effectLst/>
                          <a:latin typeface="Times New Roman" panose="02020603050405020304" pitchFamily="18" charset="0"/>
                          <a:cs typeface="Times New Roman" panose="02020603050405020304" pitchFamily="18" charset="0"/>
                        </a:rPr>
                        <a:t>1</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a:effectLst/>
                          <a:latin typeface="Times New Roman" panose="02020603050405020304" pitchFamily="18" charset="0"/>
                          <a:cs typeface="Times New Roman" panose="02020603050405020304" pitchFamily="18" charset="0"/>
                        </a:rPr>
                        <a:t>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a:effectLst/>
                          <a:latin typeface="Times New Roman" panose="02020603050405020304" pitchFamily="18" charset="0"/>
                          <a:cs typeface="Times New Roman" panose="02020603050405020304" pitchFamily="18" charset="0"/>
                        </a:rPr>
                        <a:t>3.6%</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extLst>
                  <a:ext uri="{0D108BD9-81ED-4DB2-BD59-A6C34878D82A}">
                    <a16:rowId xmlns:a16="http://schemas.microsoft.com/office/drawing/2014/main" val="3238386201"/>
                  </a:ext>
                </a:extLst>
              </a:tr>
              <a:tr h="402039">
                <a:tc>
                  <a:txBody>
                    <a:bodyPr/>
                    <a:lstStyle/>
                    <a:p>
                      <a:pPr marL="0" marR="0" algn="ctr">
                        <a:lnSpc>
                          <a:spcPct val="200000"/>
                        </a:lnSpc>
                        <a:spcBef>
                          <a:spcPts val="0"/>
                        </a:spcBef>
                        <a:spcAft>
                          <a:spcPts val="800"/>
                        </a:spcAft>
                      </a:pPr>
                      <a:r>
                        <a:rPr lang="en-US" sz="1400" dirty="0">
                          <a:effectLst/>
                          <a:latin typeface="Times New Roman" panose="02020603050405020304" pitchFamily="18" charset="0"/>
                          <a:cs typeface="Times New Roman" panose="02020603050405020304" pitchFamily="18" charset="0"/>
                        </a:rPr>
                        <a:t>3</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a:effectLst/>
                          <a:latin typeface="Times New Roman" panose="02020603050405020304" pitchFamily="18" charset="0"/>
                          <a:cs typeface="Times New Roman" panose="02020603050405020304" pitchFamily="18" charset="0"/>
                        </a:rPr>
                        <a:t>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a:effectLst/>
                          <a:latin typeface="Times New Roman" panose="02020603050405020304" pitchFamily="18" charset="0"/>
                          <a:cs typeface="Times New Roman" panose="02020603050405020304" pitchFamily="18" charset="0"/>
                        </a:rPr>
                        <a:t>10.7%</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extLst>
                  <a:ext uri="{0D108BD9-81ED-4DB2-BD59-A6C34878D82A}">
                    <a16:rowId xmlns:a16="http://schemas.microsoft.com/office/drawing/2014/main" val="3760216621"/>
                  </a:ext>
                </a:extLst>
              </a:tr>
              <a:tr h="402039">
                <a:tc>
                  <a:txBody>
                    <a:bodyPr/>
                    <a:lstStyle/>
                    <a:p>
                      <a:pPr marL="0" marR="0" algn="ctr">
                        <a:lnSpc>
                          <a:spcPct val="200000"/>
                        </a:lnSpc>
                        <a:spcBef>
                          <a:spcPts val="0"/>
                        </a:spcBef>
                        <a:spcAft>
                          <a:spcPts val="800"/>
                        </a:spcAft>
                      </a:pPr>
                      <a:r>
                        <a:rPr lang="en-US" sz="1400" dirty="0">
                          <a:effectLst/>
                          <a:latin typeface="Times New Roman" panose="02020603050405020304" pitchFamily="18" charset="0"/>
                          <a:cs typeface="Times New Roman" panose="02020603050405020304" pitchFamily="18" charset="0"/>
                        </a:rPr>
                        <a:t>2</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dirty="0">
                          <a:effectLst/>
                          <a:latin typeface="Times New Roman" panose="02020603050405020304" pitchFamily="18" charset="0"/>
                          <a:cs typeface="Times New Roman" panose="02020603050405020304" pitchFamily="18" charset="0"/>
                        </a:rPr>
                        <a:t>7</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a:effectLst/>
                          <a:latin typeface="Times New Roman" panose="02020603050405020304" pitchFamily="18" charset="0"/>
                          <a:cs typeface="Times New Roman" panose="02020603050405020304" pitchFamily="18" charset="0"/>
                        </a:rPr>
                        <a:t>7.1%</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extLst>
                  <a:ext uri="{0D108BD9-81ED-4DB2-BD59-A6C34878D82A}">
                    <a16:rowId xmlns:a16="http://schemas.microsoft.com/office/drawing/2014/main" val="2694427644"/>
                  </a:ext>
                </a:extLst>
              </a:tr>
              <a:tr h="402039">
                <a:tc>
                  <a:txBody>
                    <a:bodyPr/>
                    <a:lstStyle/>
                    <a:p>
                      <a:pPr marL="0" marR="0" algn="ctr">
                        <a:lnSpc>
                          <a:spcPct val="200000"/>
                        </a:lnSpc>
                        <a:spcBef>
                          <a:spcPts val="0"/>
                        </a:spcBef>
                        <a:spcAft>
                          <a:spcPts val="800"/>
                        </a:spcAft>
                      </a:pPr>
                      <a:r>
                        <a:rPr lang="en-US" sz="1400">
                          <a:effectLst/>
                          <a:latin typeface="Times New Roman" panose="02020603050405020304" pitchFamily="18" charset="0"/>
                          <a:cs typeface="Times New Roman" panose="02020603050405020304" pitchFamily="18" charset="0"/>
                        </a:rPr>
                        <a:t>1</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dirty="0">
                          <a:effectLst/>
                          <a:latin typeface="Times New Roman" panose="02020603050405020304" pitchFamily="18" charset="0"/>
                          <a:cs typeface="Times New Roman" panose="02020603050405020304" pitchFamily="18" charset="0"/>
                        </a:rPr>
                        <a:t>10</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a:effectLst/>
                          <a:latin typeface="Times New Roman" panose="02020603050405020304" pitchFamily="18" charset="0"/>
                          <a:cs typeface="Times New Roman" panose="02020603050405020304" pitchFamily="18" charset="0"/>
                        </a:rPr>
                        <a:t>3.6%</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extLst>
                  <a:ext uri="{0D108BD9-81ED-4DB2-BD59-A6C34878D82A}">
                    <a16:rowId xmlns:a16="http://schemas.microsoft.com/office/drawing/2014/main" val="4047507184"/>
                  </a:ext>
                </a:extLst>
              </a:tr>
              <a:tr h="402039">
                <a:tc>
                  <a:txBody>
                    <a:bodyPr/>
                    <a:lstStyle/>
                    <a:p>
                      <a:pPr marL="0" marR="0" algn="ctr">
                        <a:lnSpc>
                          <a:spcPct val="200000"/>
                        </a:lnSpc>
                        <a:spcBef>
                          <a:spcPts val="0"/>
                        </a:spcBef>
                        <a:spcAft>
                          <a:spcPts val="800"/>
                        </a:spcAft>
                      </a:pPr>
                      <a:r>
                        <a:rPr lang="en-US" sz="1400">
                          <a:effectLst/>
                          <a:latin typeface="Times New Roman" panose="02020603050405020304" pitchFamily="18" charset="0"/>
                          <a:cs typeface="Times New Roman" panose="02020603050405020304" pitchFamily="18" charset="0"/>
                        </a:rPr>
                        <a:t>1</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dirty="0">
                          <a:effectLst/>
                          <a:latin typeface="Times New Roman" panose="02020603050405020304" pitchFamily="18" charset="0"/>
                          <a:cs typeface="Times New Roman" panose="02020603050405020304" pitchFamily="18" charset="0"/>
                        </a:rPr>
                        <a:t>13</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a:effectLst/>
                          <a:latin typeface="Times New Roman" panose="02020603050405020304" pitchFamily="18" charset="0"/>
                          <a:cs typeface="Times New Roman" panose="02020603050405020304" pitchFamily="18" charset="0"/>
                        </a:rPr>
                        <a:t>3.6%</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extLst>
                  <a:ext uri="{0D108BD9-81ED-4DB2-BD59-A6C34878D82A}">
                    <a16:rowId xmlns:a16="http://schemas.microsoft.com/office/drawing/2014/main" val="2750787208"/>
                  </a:ext>
                </a:extLst>
              </a:tr>
              <a:tr h="402039">
                <a:tc>
                  <a:txBody>
                    <a:bodyPr/>
                    <a:lstStyle/>
                    <a:p>
                      <a:pPr marL="0" marR="0" algn="ctr">
                        <a:lnSpc>
                          <a:spcPct val="200000"/>
                        </a:lnSpc>
                        <a:spcBef>
                          <a:spcPts val="0"/>
                        </a:spcBef>
                        <a:spcAft>
                          <a:spcPts val="800"/>
                        </a:spcAft>
                      </a:pPr>
                      <a:r>
                        <a:rPr lang="en-US" sz="1400">
                          <a:effectLst/>
                          <a:latin typeface="Times New Roman" panose="02020603050405020304" pitchFamily="18" charset="0"/>
                          <a:cs typeface="Times New Roman" panose="02020603050405020304" pitchFamily="18" charset="0"/>
                        </a:rPr>
                        <a:t>1</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dirty="0">
                          <a:effectLst/>
                          <a:latin typeface="Times New Roman" panose="02020603050405020304" pitchFamily="18" charset="0"/>
                          <a:cs typeface="Times New Roman" panose="02020603050405020304" pitchFamily="18" charset="0"/>
                        </a:rPr>
                        <a:t>17</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a:effectLst/>
                          <a:latin typeface="Times New Roman" panose="02020603050405020304" pitchFamily="18" charset="0"/>
                          <a:cs typeface="Times New Roman" panose="02020603050405020304" pitchFamily="18" charset="0"/>
                        </a:rPr>
                        <a:t>3.6%</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extLst>
                  <a:ext uri="{0D108BD9-81ED-4DB2-BD59-A6C34878D82A}">
                    <a16:rowId xmlns:a16="http://schemas.microsoft.com/office/drawing/2014/main" val="1024429390"/>
                  </a:ext>
                </a:extLst>
              </a:tr>
              <a:tr h="1576328">
                <a:tc>
                  <a:txBody>
                    <a:bodyPr/>
                    <a:lstStyle/>
                    <a:p>
                      <a:pPr marL="0" marR="0" algn="ctr">
                        <a:lnSpc>
                          <a:spcPct val="200000"/>
                        </a:lnSpc>
                        <a:spcBef>
                          <a:spcPts val="0"/>
                        </a:spcBef>
                        <a:spcAft>
                          <a:spcPts val="800"/>
                        </a:spcAft>
                      </a:pPr>
                      <a:r>
                        <a:rPr lang="en-US" sz="1400" dirty="0">
                          <a:effectLst/>
                          <a:latin typeface="Times New Roman" panose="02020603050405020304" pitchFamily="18" charset="0"/>
                          <a:cs typeface="Times New Roman" panose="02020603050405020304" pitchFamily="18" charset="0"/>
                        </a:rPr>
                        <a:t>1</a:t>
                      </a:r>
                    </a:p>
                    <a:p>
                      <a:pPr marL="0" marR="0" algn="ctr">
                        <a:lnSpc>
                          <a:spcPct val="200000"/>
                        </a:lnSpc>
                        <a:spcBef>
                          <a:spcPts val="0"/>
                        </a:spcBef>
                        <a:spcAft>
                          <a:spcPts val="800"/>
                        </a:spcAft>
                      </a:pPr>
                      <a:r>
                        <a:rPr lang="en-US" sz="1400" dirty="0">
                          <a:effectLst/>
                          <a:latin typeface="Times New Roman" panose="02020603050405020304" pitchFamily="18" charset="0"/>
                          <a:cs typeface="Times New Roman" panose="02020603050405020304" pitchFamily="18" charset="0"/>
                        </a:rPr>
                        <a:t>1</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dirty="0">
                          <a:effectLst/>
                          <a:latin typeface="Times New Roman" panose="02020603050405020304" pitchFamily="18" charset="0"/>
                          <a:cs typeface="Times New Roman" panose="02020603050405020304" pitchFamily="18" charset="0"/>
                        </a:rPr>
                        <a:t>18</a:t>
                      </a:r>
                    </a:p>
                    <a:p>
                      <a:pPr marL="0" marR="0" algn="ctr">
                        <a:lnSpc>
                          <a:spcPct val="200000"/>
                        </a:lnSpc>
                        <a:spcBef>
                          <a:spcPts val="0"/>
                        </a:spcBef>
                        <a:spcAft>
                          <a:spcPts val="800"/>
                        </a:spcAft>
                      </a:pPr>
                      <a:r>
                        <a:rPr lang="en-US" sz="1400" dirty="0">
                          <a:effectLst/>
                          <a:latin typeface="Times New Roman" panose="02020603050405020304" pitchFamily="18" charset="0"/>
                          <a:cs typeface="Times New Roman" panose="02020603050405020304" pitchFamily="18" charset="0"/>
                        </a:rPr>
                        <a:t>21</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dirty="0">
                          <a:effectLst/>
                          <a:latin typeface="Times New Roman" panose="02020603050405020304" pitchFamily="18" charset="0"/>
                          <a:cs typeface="Times New Roman" panose="02020603050405020304" pitchFamily="18" charset="0"/>
                        </a:rPr>
                        <a:t>3.6%</a:t>
                      </a:r>
                    </a:p>
                    <a:p>
                      <a:pPr marL="0" marR="0" algn="ctr">
                        <a:lnSpc>
                          <a:spcPct val="200000"/>
                        </a:lnSpc>
                        <a:spcBef>
                          <a:spcPts val="0"/>
                        </a:spcBef>
                        <a:spcAft>
                          <a:spcPts val="800"/>
                        </a:spcAft>
                      </a:pPr>
                      <a:r>
                        <a:rPr lang="en-US" sz="1400" dirty="0">
                          <a:effectLst/>
                          <a:latin typeface="Times New Roman" panose="02020603050405020304" pitchFamily="18" charset="0"/>
                          <a:cs typeface="Times New Roman" panose="02020603050405020304" pitchFamily="18" charset="0"/>
                        </a:rPr>
                        <a:t>3.6%</a:t>
                      </a:r>
                    </a:p>
                    <a:p>
                      <a:pPr marL="0" marR="0" algn="ctr">
                        <a:lnSpc>
                          <a:spcPct val="200000"/>
                        </a:lnSpc>
                        <a:spcBef>
                          <a:spcPts val="0"/>
                        </a:spcBef>
                        <a:spcAft>
                          <a:spcPts val="800"/>
                        </a:spcAft>
                      </a:pPr>
                      <a:r>
                        <a:rPr lang="en-US" sz="1400" dirty="0">
                          <a:effectLst/>
                          <a:latin typeface="Times New Roman" panose="02020603050405020304" pitchFamily="18"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extLst>
                  <a:ext uri="{0D108BD9-81ED-4DB2-BD59-A6C34878D82A}">
                    <a16:rowId xmlns:a16="http://schemas.microsoft.com/office/drawing/2014/main" val="3807486857"/>
                  </a:ext>
                </a:extLst>
              </a:tr>
              <a:tr h="402039">
                <a:tc>
                  <a:txBody>
                    <a:bodyPr/>
                    <a:lstStyle/>
                    <a:p>
                      <a:pPr marL="0" marR="0" algn="ctr">
                        <a:lnSpc>
                          <a:spcPct val="200000"/>
                        </a:lnSpc>
                        <a:spcBef>
                          <a:spcPts val="0"/>
                        </a:spcBef>
                        <a:spcAft>
                          <a:spcPts val="800"/>
                        </a:spcAft>
                      </a:pPr>
                      <a:r>
                        <a:rPr lang="en-US" sz="1400">
                          <a:effectLst/>
                          <a:latin typeface="Times New Roman" panose="02020603050405020304" pitchFamily="18" charset="0"/>
                          <a:cs typeface="Times New Roman" panose="02020603050405020304" pitchFamily="18" charset="0"/>
                        </a:rPr>
                        <a:t>Total: 28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a:effectLst/>
                          <a:latin typeface="Times New Roman" panose="02020603050405020304" pitchFamily="18" charset="0"/>
                          <a:cs typeface="Times New Roman" panose="02020603050405020304" pitchFamily="18" charset="0"/>
                        </a:rPr>
                        <a:t>Visits= 97</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tc>
                  <a:txBody>
                    <a:bodyPr/>
                    <a:lstStyle/>
                    <a:p>
                      <a:pPr marL="0" marR="0" algn="ctr">
                        <a:lnSpc>
                          <a:spcPct val="200000"/>
                        </a:lnSpc>
                        <a:spcBef>
                          <a:spcPts val="0"/>
                        </a:spcBef>
                        <a:spcAft>
                          <a:spcPts val="800"/>
                        </a:spcAft>
                      </a:pPr>
                      <a:r>
                        <a:rPr lang="en-US" sz="1400" dirty="0">
                          <a:effectLst/>
                          <a:latin typeface="Times New Roman" panose="02020603050405020304" pitchFamily="18" charset="0"/>
                          <a:cs typeface="Times New Roman" panose="02020603050405020304" pitchFamily="18" charset="0"/>
                        </a:rPr>
                        <a:t>Percent: 100%</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2493" marR="62493" marT="0" marB="0"/>
                </a:tc>
                <a:extLst>
                  <a:ext uri="{0D108BD9-81ED-4DB2-BD59-A6C34878D82A}">
                    <a16:rowId xmlns:a16="http://schemas.microsoft.com/office/drawing/2014/main" val="3624062913"/>
                  </a:ext>
                </a:extLst>
              </a:tr>
            </a:tbl>
          </a:graphicData>
        </a:graphic>
      </p:graphicFrame>
      <p:sp>
        <p:nvSpPr>
          <p:cNvPr id="3" name="TextBox 2"/>
          <p:cNvSpPr txBox="1"/>
          <p:nvPr/>
        </p:nvSpPr>
        <p:spPr>
          <a:xfrm>
            <a:off x="0" y="87832"/>
            <a:ext cx="3695050" cy="1077218"/>
          </a:xfrm>
          <a:prstGeom prst="rect">
            <a:avLst/>
          </a:prstGeom>
          <a:noFill/>
        </p:spPr>
        <p:txBody>
          <a:bodyPr wrap="none" rtlCol="0">
            <a:spAutoFit/>
          </a:bodyPr>
          <a:lstStyle/>
          <a:p>
            <a:r>
              <a:rPr lang="en-US" sz="3200" b="1" dirty="0">
                <a:solidFill>
                  <a:srgbClr val="990000"/>
                </a:solidFill>
                <a:cs typeface="Times New Roman" panose="02020603050405020304" pitchFamily="18" charset="0"/>
              </a:rPr>
              <a:t>Descriptive Statistics</a:t>
            </a:r>
          </a:p>
          <a:p>
            <a:endParaRPr lang="en-US" sz="3200" dirty="0"/>
          </a:p>
        </p:txBody>
      </p:sp>
    </p:spTree>
    <p:extLst>
      <p:ext uri="{BB962C8B-B14F-4D97-AF65-F5344CB8AC3E}">
        <p14:creationId xmlns:p14="http://schemas.microsoft.com/office/powerpoint/2010/main" val="9552337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94355836"/>
              </p:ext>
            </p:extLst>
          </p:nvPr>
        </p:nvGraphicFramePr>
        <p:xfrm>
          <a:off x="955040" y="1144927"/>
          <a:ext cx="10708640" cy="4796927"/>
        </p:xfrm>
        <a:graphic>
          <a:graphicData uri="http://schemas.openxmlformats.org/drawingml/2006/table">
            <a:tbl>
              <a:tblPr firstRow="1" firstCol="1" bandRow="1">
                <a:tableStyleId>{5C22544A-7EE6-4342-B048-85BDC9FD1C3A}</a:tableStyleId>
              </a:tblPr>
              <a:tblGrid>
                <a:gridCol w="2532183">
                  <a:extLst>
                    <a:ext uri="{9D8B030D-6E8A-4147-A177-3AD203B41FA5}">
                      <a16:colId xmlns:a16="http://schemas.microsoft.com/office/drawing/2014/main" val="320732076"/>
                    </a:ext>
                  </a:extLst>
                </a:gridCol>
                <a:gridCol w="1751273">
                  <a:extLst>
                    <a:ext uri="{9D8B030D-6E8A-4147-A177-3AD203B41FA5}">
                      <a16:colId xmlns:a16="http://schemas.microsoft.com/office/drawing/2014/main" val="2536908612"/>
                    </a:ext>
                  </a:extLst>
                </a:gridCol>
                <a:gridCol w="2141728">
                  <a:extLst>
                    <a:ext uri="{9D8B030D-6E8A-4147-A177-3AD203B41FA5}">
                      <a16:colId xmlns:a16="http://schemas.microsoft.com/office/drawing/2014/main" val="4086347743"/>
                    </a:ext>
                  </a:extLst>
                </a:gridCol>
                <a:gridCol w="2141728">
                  <a:extLst>
                    <a:ext uri="{9D8B030D-6E8A-4147-A177-3AD203B41FA5}">
                      <a16:colId xmlns:a16="http://schemas.microsoft.com/office/drawing/2014/main" val="2283972907"/>
                    </a:ext>
                  </a:extLst>
                </a:gridCol>
                <a:gridCol w="2141728">
                  <a:extLst>
                    <a:ext uri="{9D8B030D-6E8A-4147-A177-3AD203B41FA5}">
                      <a16:colId xmlns:a16="http://schemas.microsoft.com/office/drawing/2014/main" val="3312518553"/>
                    </a:ext>
                  </a:extLst>
                </a:gridCol>
              </a:tblGrid>
              <a:tr h="657248">
                <a:tc gridSpan="2">
                  <a:txBody>
                    <a:bodyPr/>
                    <a:lstStyle/>
                    <a:p>
                      <a:pPr marL="0" marR="0">
                        <a:spcBef>
                          <a:spcPts val="0"/>
                        </a:spcBef>
                        <a:spcAft>
                          <a:spcPts val="0"/>
                        </a:spcAft>
                      </a:pPr>
                      <a:r>
                        <a:rPr lang="en-US" sz="2800">
                          <a:effectLst/>
                          <a:latin typeface="+mn-lt"/>
                        </a:rPr>
                        <a:t>Figure 1: Results</a:t>
                      </a:r>
                      <a:endParaRPr lang="en-US" sz="2800">
                        <a:solidFill>
                          <a:srgbClr val="000000"/>
                        </a:solidFill>
                        <a:effectLst/>
                        <a:latin typeface="+mn-lt"/>
                        <a:ea typeface="Calibri" panose="020F0502020204030204" pitchFamily="34" charset="0"/>
                      </a:endParaRPr>
                    </a:p>
                  </a:txBody>
                  <a:tcPr marL="68580" marR="68580" marT="0" marB="0"/>
                </a:tc>
                <a:tc hMerge="1">
                  <a:txBody>
                    <a:bodyPr/>
                    <a:lstStyle/>
                    <a:p>
                      <a:endParaRPr lang="en-US"/>
                    </a:p>
                  </a:txBody>
                  <a:tcPr/>
                </a:tc>
                <a:tc>
                  <a:txBody>
                    <a:bodyPr/>
                    <a:lstStyle/>
                    <a:p>
                      <a:endParaRPr lang="en-US" sz="2800">
                        <a:solidFill>
                          <a:srgbClr val="000000"/>
                        </a:solidFill>
                        <a:effectLst/>
                        <a:latin typeface="+mn-lt"/>
                      </a:endParaRPr>
                    </a:p>
                  </a:txBody>
                  <a:tcPr marL="68580" marR="68580" marT="0" marB="0"/>
                </a:tc>
                <a:tc>
                  <a:txBody>
                    <a:bodyPr/>
                    <a:lstStyle/>
                    <a:p>
                      <a:endParaRPr lang="en-US" sz="2800">
                        <a:solidFill>
                          <a:srgbClr val="000000"/>
                        </a:solidFill>
                        <a:effectLst/>
                        <a:latin typeface="+mn-lt"/>
                      </a:endParaRPr>
                    </a:p>
                  </a:txBody>
                  <a:tcPr marL="68580" marR="68580" marT="0" marB="0"/>
                </a:tc>
                <a:tc>
                  <a:txBody>
                    <a:bodyPr/>
                    <a:lstStyle/>
                    <a:p>
                      <a:endParaRPr lang="en-US" sz="2800">
                        <a:solidFill>
                          <a:srgbClr val="000000"/>
                        </a:solidFill>
                        <a:effectLst/>
                        <a:latin typeface="+mn-lt"/>
                      </a:endParaRPr>
                    </a:p>
                  </a:txBody>
                  <a:tcPr marL="68580" marR="68580" marT="0" marB="0"/>
                </a:tc>
                <a:extLst>
                  <a:ext uri="{0D108BD9-81ED-4DB2-BD59-A6C34878D82A}">
                    <a16:rowId xmlns:a16="http://schemas.microsoft.com/office/drawing/2014/main" val="874317976"/>
                  </a:ext>
                </a:extLst>
              </a:tr>
              <a:tr h="1314495">
                <a:tc>
                  <a:txBody>
                    <a:bodyPr/>
                    <a:lstStyle/>
                    <a:p>
                      <a:endParaRPr lang="en-US" sz="2800">
                        <a:solidFill>
                          <a:srgbClr val="000000"/>
                        </a:solidFill>
                        <a:effectLst/>
                        <a:latin typeface="+mn-lt"/>
                      </a:endParaRPr>
                    </a:p>
                  </a:txBody>
                  <a:tcPr marL="68580" marR="68580" marT="0" marB="0"/>
                </a:tc>
                <a:tc>
                  <a:txBody>
                    <a:bodyPr/>
                    <a:lstStyle/>
                    <a:p>
                      <a:pPr marL="0" marR="0">
                        <a:spcBef>
                          <a:spcPts val="0"/>
                        </a:spcBef>
                        <a:spcAft>
                          <a:spcPts val="0"/>
                        </a:spcAft>
                      </a:pPr>
                      <a:r>
                        <a:rPr lang="en-US" sz="2800">
                          <a:effectLst/>
                          <a:latin typeface="+mn-lt"/>
                        </a:rPr>
                        <a:t>Number</a:t>
                      </a:r>
                      <a:endParaRPr lang="en-US" sz="2800">
                        <a:solidFill>
                          <a:srgbClr val="000000"/>
                        </a:solidFill>
                        <a:effectLst/>
                        <a:latin typeface="+mn-lt"/>
                        <a:ea typeface="Calibri" panose="020F0502020204030204" pitchFamily="34" charset="0"/>
                      </a:endParaRPr>
                    </a:p>
                  </a:txBody>
                  <a:tcPr marL="68580" marR="68580" marT="0" marB="0"/>
                </a:tc>
                <a:tc>
                  <a:txBody>
                    <a:bodyPr/>
                    <a:lstStyle/>
                    <a:p>
                      <a:pPr marL="0" marR="0">
                        <a:spcBef>
                          <a:spcPts val="0"/>
                        </a:spcBef>
                        <a:spcAft>
                          <a:spcPts val="0"/>
                        </a:spcAft>
                      </a:pPr>
                      <a:r>
                        <a:rPr lang="en-US" sz="2800">
                          <a:effectLst/>
                          <a:latin typeface="+mn-lt"/>
                        </a:rPr>
                        <a:t>Mean</a:t>
                      </a:r>
                      <a:endParaRPr lang="en-US" sz="2800">
                        <a:solidFill>
                          <a:srgbClr val="000000"/>
                        </a:solidFill>
                        <a:effectLst/>
                        <a:latin typeface="+mn-lt"/>
                        <a:ea typeface="Calibri" panose="020F0502020204030204" pitchFamily="34" charset="0"/>
                      </a:endParaRPr>
                    </a:p>
                  </a:txBody>
                  <a:tcPr marL="68580" marR="68580" marT="0" marB="0"/>
                </a:tc>
                <a:tc>
                  <a:txBody>
                    <a:bodyPr/>
                    <a:lstStyle/>
                    <a:p>
                      <a:pPr marL="0" marR="0">
                        <a:spcBef>
                          <a:spcPts val="0"/>
                        </a:spcBef>
                        <a:spcAft>
                          <a:spcPts val="0"/>
                        </a:spcAft>
                      </a:pPr>
                      <a:r>
                        <a:rPr lang="en-US" sz="2800">
                          <a:effectLst/>
                          <a:latin typeface="+mn-lt"/>
                        </a:rPr>
                        <a:t>Median</a:t>
                      </a:r>
                      <a:endParaRPr lang="en-US" sz="2800">
                        <a:solidFill>
                          <a:srgbClr val="000000"/>
                        </a:solidFill>
                        <a:effectLst/>
                        <a:latin typeface="+mn-lt"/>
                        <a:ea typeface="Calibri" panose="020F0502020204030204" pitchFamily="34" charset="0"/>
                      </a:endParaRPr>
                    </a:p>
                  </a:txBody>
                  <a:tcPr marL="68580" marR="68580" marT="0" marB="0"/>
                </a:tc>
                <a:tc>
                  <a:txBody>
                    <a:bodyPr/>
                    <a:lstStyle/>
                    <a:p>
                      <a:pPr marL="0" marR="0">
                        <a:spcBef>
                          <a:spcPts val="0"/>
                        </a:spcBef>
                        <a:spcAft>
                          <a:spcPts val="0"/>
                        </a:spcAft>
                      </a:pPr>
                      <a:r>
                        <a:rPr lang="en-US" sz="2800">
                          <a:effectLst/>
                          <a:latin typeface="+mn-lt"/>
                        </a:rPr>
                        <a:t>Standard Deviation</a:t>
                      </a:r>
                      <a:endParaRPr lang="en-US" sz="2800">
                        <a:solidFill>
                          <a:srgbClr val="000000"/>
                        </a:solidFill>
                        <a:effectLst/>
                        <a:latin typeface="+mn-lt"/>
                        <a:ea typeface="Calibri" panose="020F0502020204030204" pitchFamily="34" charset="0"/>
                      </a:endParaRPr>
                    </a:p>
                  </a:txBody>
                  <a:tcPr marL="68580" marR="68580" marT="0" marB="0"/>
                </a:tc>
                <a:extLst>
                  <a:ext uri="{0D108BD9-81ED-4DB2-BD59-A6C34878D82A}">
                    <a16:rowId xmlns:a16="http://schemas.microsoft.com/office/drawing/2014/main" val="2366672298"/>
                  </a:ext>
                </a:extLst>
              </a:tr>
              <a:tr h="657248">
                <a:tc>
                  <a:txBody>
                    <a:bodyPr/>
                    <a:lstStyle/>
                    <a:p>
                      <a:pPr marL="0" marR="0">
                        <a:spcBef>
                          <a:spcPts val="0"/>
                        </a:spcBef>
                        <a:spcAft>
                          <a:spcPts val="0"/>
                        </a:spcAft>
                      </a:pPr>
                      <a:r>
                        <a:rPr lang="en-US" sz="2800">
                          <a:effectLst/>
                          <a:latin typeface="+mn-lt"/>
                        </a:rPr>
                        <a:t>Overall</a:t>
                      </a:r>
                      <a:endParaRPr lang="en-US" sz="2800">
                        <a:solidFill>
                          <a:srgbClr val="000000"/>
                        </a:solidFill>
                        <a:effectLst/>
                        <a:latin typeface="+mn-lt"/>
                        <a:ea typeface="Calibri" panose="020F0502020204030204" pitchFamily="34" charset="0"/>
                      </a:endParaRPr>
                    </a:p>
                  </a:txBody>
                  <a:tcPr marL="68580" marR="68580" marT="0" marB="0"/>
                </a:tc>
                <a:tc>
                  <a:txBody>
                    <a:bodyPr/>
                    <a:lstStyle/>
                    <a:p>
                      <a:pPr marL="0" marR="0">
                        <a:spcBef>
                          <a:spcPts val="0"/>
                        </a:spcBef>
                        <a:spcAft>
                          <a:spcPts val="0"/>
                        </a:spcAft>
                      </a:pPr>
                      <a:r>
                        <a:rPr lang="en-US" sz="2800">
                          <a:effectLst/>
                          <a:latin typeface="+mn-lt"/>
                        </a:rPr>
                        <a:t>56</a:t>
                      </a:r>
                      <a:endParaRPr lang="en-US" sz="2800">
                        <a:solidFill>
                          <a:srgbClr val="000000"/>
                        </a:solidFill>
                        <a:effectLst/>
                        <a:latin typeface="+mn-lt"/>
                        <a:ea typeface="Calibri" panose="020F0502020204030204" pitchFamily="34" charset="0"/>
                      </a:endParaRPr>
                    </a:p>
                  </a:txBody>
                  <a:tcPr marL="68580" marR="68580" marT="0" marB="0"/>
                </a:tc>
                <a:tc>
                  <a:txBody>
                    <a:bodyPr/>
                    <a:lstStyle/>
                    <a:p>
                      <a:pPr marL="0" marR="0">
                        <a:spcBef>
                          <a:spcPts val="0"/>
                        </a:spcBef>
                        <a:spcAft>
                          <a:spcPts val="0"/>
                        </a:spcAft>
                      </a:pPr>
                      <a:r>
                        <a:rPr lang="en-US" sz="2800">
                          <a:effectLst/>
                          <a:latin typeface="+mn-lt"/>
                        </a:rPr>
                        <a:t>2.63</a:t>
                      </a:r>
                      <a:endParaRPr lang="en-US" sz="2800">
                        <a:solidFill>
                          <a:srgbClr val="000000"/>
                        </a:solidFill>
                        <a:effectLst/>
                        <a:latin typeface="+mn-lt"/>
                        <a:ea typeface="Calibri" panose="020F0502020204030204" pitchFamily="34" charset="0"/>
                      </a:endParaRPr>
                    </a:p>
                  </a:txBody>
                  <a:tcPr marL="68580" marR="68580" marT="0" marB="0"/>
                </a:tc>
                <a:tc>
                  <a:txBody>
                    <a:bodyPr/>
                    <a:lstStyle/>
                    <a:p>
                      <a:pPr marL="0" marR="0">
                        <a:spcBef>
                          <a:spcPts val="0"/>
                        </a:spcBef>
                        <a:spcAft>
                          <a:spcPts val="0"/>
                        </a:spcAft>
                      </a:pPr>
                      <a:r>
                        <a:rPr lang="en-US" sz="2800">
                          <a:effectLst/>
                          <a:latin typeface="+mn-lt"/>
                        </a:rPr>
                        <a:t>3.00</a:t>
                      </a:r>
                      <a:endParaRPr lang="en-US" sz="2800">
                        <a:solidFill>
                          <a:srgbClr val="000000"/>
                        </a:solidFill>
                        <a:effectLst/>
                        <a:latin typeface="+mn-lt"/>
                        <a:ea typeface="Calibri" panose="020F0502020204030204" pitchFamily="34" charset="0"/>
                      </a:endParaRPr>
                    </a:p>
                  </a:txBody>
                  <a:tcPr marL="68580" marR="68580" marT="0" marB="0"/>
                </a:tc>
                <a:tc>
                  <a:txBody>
                    <a:bodyPr/>
                    <a:lstStyle/>
                    <a:p>
                      <a:pPr marL="0" marR="0">
                        <a:spcBef>
                          <a:spcPts val="0"/>
                        </a:spcBef>
                        <a:spcAft>
                          <a:spcPts val="0"/>
                        </a:spcAft>
                      </a:pPr>
                      <a:r>
                        <a:rPr lang="en-US" sz="2800">
                          <a:effectLst/>
                          <a:latin typeface="+mn-lt"/>
                        </a:rPr>
                        <a:t>1.42</a:t>
                      </a:r>
                      <a:endParaRPr lang="en-US" sz="2800">
                        <a:solidFill>
                          <a:srgbClr val="000000"/>
                        </a:solidFill>
                        <a:effectLst/>
                        <a:latin typeface="+mn-lt"/>
                        <a:ea typeface="Calibri" panose="020F0502020204030204" pitchFamily="34" charset="0"/>
                      </a:endParaRPr>
                    </a:p>
                  </a:txBody>
                  <a:tcPr marL="68580" marR="68580" marT="0" marB="0"/>
                </a:tc>
                <a:extLst>
                  <a:ext uri="{0D108BD9-81ED-4DB2-BD59-A6C34878D82A}">
                    <a16:rowId xmlns:a16="http://schemas.microsoft.com/office/drawing/2014/main" val="1230975609"/>
                  </a:ext>
                </a:extLst>
              </a:tr>
              <a:tr h="328624">
                <a:tc>
                  <a:txBody>
                    <a:bodyPr/>
                    <a:lstStyle/>
                    <a:p>
                      <a:endParaRPr lang="en-US" sz="2800">
                        <a:solidFill>
                          <a:srgbClr val="000000"/>
                        </a:solidFill>
                        <a:effectLst/>
                        <a:latin typeface="+mn-lt"/>
                      </a:endParaRPr>
                    </a:p>
                  </a:txBody>
                  <a:tcPr marL="68580" marR="68580" marT="0" marB="0"/>
                </a:tc>
                <a:tc>
                  <a:txBody>
                    <a:bodyPr/>
                    <a:lstStyle/>
                    <a:p>
                      <a:endParaRPr lang="en-US" sz="2800" dirty="0">
                        <a:solidFill>
                          <a:srgbClr val="000000"/>
                        </a:solidFill>
                        <a:effectLst/>
                        <a:latin typeface="+mn-lt"/>
                      </a:endParaRPr>
                    </a:p>
                  </a:txBody>
                  <a:tcPr marL="68580" marR="68580" marT="0" marB="0"/>
                </a:tc>
                <a:tc>
                  <a:txBody>
                    <a:bodyPr/>
                    <a:lstStyle/>
                    <a:p>
                      <a:pPr marL="0" marR="0">
                        <a:spcBef>
                          <a:spcPts val="0"/>
                        </a:spcBef>
                        <a:spcAft>
                          <a:spcPts val="0"/>
                        </a:spcAft>
                      </a:pPr>
                      <a:r>
                        <a:rPr lang="en-US" sz="2800">
                          <a:effectLst/>
                          <a:latin typeface="+mn-lt"/>
                        </a:rPr>
                        <a:t> </a:t>
                      </a:r>
                      <a:endParaRPr lang="en-US" sz="2800">
                        <a:solidFill>
                          <a:srgbClr val="000000"/>
                        </a:solidFill>
                        <a:effectLst/>
                        <a:latin typeface="+mn-lt"/>
                        <a:ea typeface="Calibri" panose="020F0502020204030204" pitchFamily="34" charset="0"/>
                      </a:endParaRPr>
                    </a:p>
                  </a:txBody>
                  <a:tcPr marL="68580" marR="68580" marT="0" marB="0"/>
                </a:tc>
                <a:tc>
                  <a:txBody>
                    <a:bodyPr/>
                    <a:lstStyle/>
                    <a:p>
                      <a:pPr marL="0" marR="0">
                        <a:spcBef>
                          <a:spcPts val="0"/>
                        </a:spcBef>
                        <a:spcAft>
                          <a:spcPts val="0"/>
                        </a:spcAft>
                      </a:pPr>
                      <a:r>
                        <a:rPr lang="en-US" sz="2800">
                          <a:effectLst/>
                          <a:latin typeface="+mn-lt"/>
                        </a:rPr>
                        <a:t> </a:t>
                      </a:r>
                      <a:endParaRPr lang="en-US" sz="2800">
                        <a:solidFill>
                          <a:srgbClr val="000000"/>
                        </a:solidFill>
                        <a:effectLst/>
                        <a:latin typeface="+mn-lt"/>
                        <a:ea typeface="Calibri" panose="020F0502020204030204" pitchFamily="34" charset="0"/>
                      </a:endParaRPr>
                    </a:p>
                  </a:txBody>
                  <a:tcPr marL="68580" marR="68580" marT="0" marB="0"/>
                </a:tc>
                <a:tc>
                  <a:txBody>
                    <a:bodyPr/>
                    <a:lstStyle/>
                    <a:p>
                      <a:pPr marL="0" marR="0">
                        <a:spcBef>
                          <a:spcPts val="0"/>
                        </a:spcBef>
                        <a:spcAft>
                          <a:spcPts val="0"/>
                        </a:spcAft>
                      </a:pPr>
                      <a:r>
                        <a:rPr lang="en-US" sz="2800">
                          <a:effectLst/>
                          <a:latin typeface="+mn-lt"/>
                        </a:rPr>
                        <a:t> </a:t>
                      </a:r>
                      <a:endParaRPr lang="en-US" sz="2800">
                        <a:solidFill>
                          <a:srgbClr val="000000"/>
                        </a:solidFill>
                        <a:effectLst/>
                        <a:latin typeface="+mn-lt"/>
                        <a:ea typeface="Calibri" panose="020F0502020204030204" pitchFamily="34" charset="0"/>
                      </a:endParaRPr>
                    </a:p>
                  </a:txBody>
                  <a:tcPr marL="68580" marR="68580" marT="0" marB="0"/>
                </a:tc>
                <a:extLst>
                  <a:ext uri="{0D108BD9-81ED-4DB2-BD59-A6C34878D82A}">
                    <a16:rowId xmlns:a16="http://schemas.microsoft.com/office/drawing/2014/main" val="3600602427"/>
                  </a:ext>
                </a:extLst>
              </a:tr>
              <a:tr h="657248">
                <a:tc>
                  <a:txBody>
                    <a:bodyPr/>
                    <a:lstStyle/>
                    <a:p>
                      <a:pPr marL="0" marR="0">
                        <a:spcBef>
                          <a:spcPts val="0"/>
                        </a:spcBef>
                        <a:spcAft>
                          <a:spcPts val="0"/>
                        </a:spcAft>
                      </a:pPr>
                      <a:r>
                        <a:rPr lang="en-US" sz="2800">
                          <a:effectLst/>
                          <a:latin typeface="+mn-lt"/>
                        </a:rPr>
                        <a:t>Comparison</a:t>
                      </a:r>
                      <a:endParaRPr lang="en-US" sz="2800">
                        <a:solidFill>
                          <a:srgbClr val="000000"/>
                        </a:solidFill>
                        <a:effectLst/>
                        <a:latin typeface="+mn-lt"/>
                        <a:ea typeface="Calibri" panose="020F0502020204030204" pitchFamily="34" charset="0"/>
                      </a:endParaRPr>
                    </a:p>
                  </a:txBody>
                  <a:tcPr marL="68580" marR="68580" marT="0" marB="0"/>
                </a:tc>
                <a:tc>
                  <a:txBody>
                    <a:bodyPr/>
                    <a:lstStyle/>
                    <a:p>
                      <a:pPr marL="0" marR="0">
                        <a:spcBef>
                          <a:spcPts val="0"/>
                        </a:spcBef>
                        <a:spcAft>
                          <a:spcPts val="0"/>
                        </a:spcAft>
                      </a:pPr>
                      <a:r>
                        <a:rPr lang="en-US" sz="2800">
                          <a:effectLst/>
                          <a:latin typeface="+mn-lt"/>
                        </a:rPr>
                        <a:t>28</a:t>
                      </a:r>
                      <a:endParaRPr lang="en-US" sz="2800">
                        <a:solidFill>
                          <a:srgbClr val="000000"/>
                        </a:solidFill>
                        <a:effectLst/>
                        <a:latin typeface="+mn-lt"/>
                        <a:ea typeface="Calibri" panose="020F0502020204030204" pitchFamily="34" charset="0"/>
                      </a:endParaRPr>
                    </a:p>
                  </a:txBody>
                  <a:tcPr marL="68580" marR="68580" marT="0" marB="0"/>
                </a:tc>
                <a:tc>
                  <a:txBody>
                    <a:bodyPr/>
                    <a:lstStyle/>
                    <a:p>
                      <a:pPr marL="0" marR="0">
                        <a:spcBef>
                          <a:spcPts val="0"/>
                        </a:spcBef>
                        <a:spcAft>
                          <a:spcPts val="0"/>
                        </a:spcAft>
                      </a:pPr>
                      <a:r>
                        <a:rPr lang="en-US" sz="2800">
                          <a:effectLst/>
                          <a:latin typeface="+mn-lt"/>
                        </a:rPr>
                        <a:t>3.00</a:t>
                      </a:r>
                      <a:endParaRPr lang="en-US" sz="2800">
                        <a:solidFill>
                          <a:srgbClr val="000000"/>
                        </a:solidFill>
                        <a:effectLst/>
                        <a:latin typeface="+mn-lt"/>
                        <a:ea typeface="Calibri" panose="020F0502020204030204" pitchFamily="34" charset="0"/>
                      </a:endParaRPr>
                    </a:p>
                  </a:txBody>
                  <a:tcPr marL="68580" marR="68580" marT="0" marB="0"/>
                </a:tc>
                <a:tc>
                  <a:txBody>
                    <a:bodyPr/>
                    <a:lstStyle/>
                    <a:p>
                      <a:pPr marL="0" marR="0">
                        <a:spcBef>
                          <a:spcPts val="0"/>
                        </a:spcBef>
                        <a:spcAft>
                          <a:spcPts val="0"/>
                        </a:spcAft>
                      </a:pPr>
                      <a:r>
                        <a:rPr lang="en-US" sz="2800">
                          <a:effectLst/>
                          <a:latin typeface="+mn-lt"/>
                        </a:rPr>
                        <a:t>3.00</a:t>
                      </a:r>
                      <a:endParaRPr lang="en-US" sz="2800">
                        <a:solidFill>
                          <a:srgbClr val="000000"/>
                        </a:solidFill>
                        <a:effectLst/>
                        <a:latin typeface="+mn-lt"/>
                        <a:ea typeface="Calibri" panose="020F0502020204030204" pitchFamily="34" charset="0"/>
                      </a:endParaRPr>
                    </a:p>
                  </a:txBody>
                  <a:tcPr marL="68580" marR="68580" marT="0" marB="0"/>
                </a:tc>
                <a:tc>
                  <a:txBody>
                    <a:bodyPr/>
                    <a:lstStyle/>
                    <a:p>
                      <a:pPr marL="0" marR="0">
                        <a:spcBef>
                          <a:spcPts val="0"/>
                        </a:spcBef>
                        <a:spcAft>
                          <a:spcPts val="0"/>
                        </a:spcAft>
                      </a:pPr>
                      <a:r>
                        <a:rPr lang="en-US" sz="2800">
                          <a:effectLst/>
                          <a:latin typeface="+mn-lt"/>
                        </a:rPr>
                        <a:t>1.089</a:t>
                      </a:r>
                      <a:endParaRPr lang="en-US" sz="2800">
                        <a:solidFill>
                          <a:srgbClr val="000000"/>
                        </a:solidFill>
                        <a:effectLst/>
                        <a:latin typeface="+mn-lt"/>
                        <a:ea typeface="Calibri" panose="020F0502020204030204" pitchFamily="34" charset="0"/>
                      </a:endParaRPr>
                    </a:p>
                  </a:txBody>
                  <a:tcPr marL="68580" marR="68580" marT="0" marB="0"/>
                </a:tc>
                <a:extLst>
                  <a:ext uri="{0D108BD9-81ED-4DB2-BD59-A6C34878D82A}">
                    <a16:rowId xmlns:a16="http://schemas.microsoft.com/office/drawing/2014/main" val="859291806"/>
                  </a:ext>
                </a:extLst>
              </a:tr>
              <a:tr h="328624">
                <a:tc>
                  <a:txBody>
                    <a:bodyPr/>
                    <a:lstStyle/>
                    <a:p>
                      <a:endParaRPr lang="en-US" sz="2800">
                        <a:solidFill>
                          <a:srgbClr val="000000"/>
                        </a:solidFill>
                        <a:effectLst/>
                        <a:latin typeface="+mn-lt"/>
                      </a:endParaRPr>
                    </a:p>
                  </a:txBody>
                  <a:tcPr marL="68580" marR="68580" marT="0" marB="0"/>
                </a:tc>
                <a:tc>
                  <a:txBody>
                    <a:bodyPr/>
                    <a:lstStyle/>
                    <a:p>
                      <a:endParaRPr lang="en-US" sz="2800">
                        <a:solidFill>
                          <a:srgbClr val="000000"/>
                        </a:solidFill>
                        <a:effectLst/>
                        <a:latin typeface="+mn-lt"/>
                      </a:endParaRPr>
                    </a:p>
                  </a:txBody>
                  <a:tcPr marL="68580" marR="68580" marT="0" marB="0"/>
                </a:tc>
                <a:tc>
                  <a:txBody>
                    <a:bodyPr/>
                    <a:lstStyle/>
                    <a:p>
                      <a:pPr marL="0" marR="0">
                        <a:spcBef>
                          <a:spcPts val="0"/>
                        </a:spcBef>
                        <a:spcAft>
                          <a:spcPts val="0"/>
                        </a:spcAft>
                      </a:pPr>
                      <a:r>
                        <a:rPr lang="en-US" sz="2800">
                          <a:effectLst/>
                          <a:latin typeface="+mn-lt"/>
                        </a:rPr>
                        <a:t> </a:t>
                      </a:r>
                      <a:endParaRPr lang="en-US" sz="2800">
                        <a:solidFill>
                          <a:srgbClr val="000000"/>
                        </a:solidFill>
                        <a:effectLst/>
                        <a:latin typeface="+mn-lt"/>
                        <a:ea typeface="Calibri" panose="020F0502020204030204" pitchFamily="34" charset="0"/>
                      </a:endParaRPr>
                    </a:p>
                  </a:txBody>
                  <a:tcPr marL="68580" marR="68580" marT="0" marB="0"/>
                </a:tc>
                <a:tc>
                  <a:txBody>
                    <a:bodyPr/>
                    <a:lstStyle/>
                    <a:p>
                      <a:pPr marL="0" marR="0">
                        <a:spcBef>
                          <a:spcPts val="0"/>
                        </a:spcBef>
                        <a:spcAft>
                          <a:spcPts val="0"/>
                        </a:spcAft>
                      </a:pPr>
                      <a:r>
                        <a:rPr lang="en-US" sz="2800">
                          <a:effectLst/>
                          <a:latin typeface="+mn-lt"/>
                        </a:rPr>
                        <a:t> </a:t>
                      </a:r>
                      <a:endParaRPr lang="en-US" sz="2800">
                        <a:solidFill>
                          <a:srgbClr val="000000"/>
                        </a:solidFill>
                        <a:effectLst/>
                        <a:latin typeface="+mn-lt"/>
                        <a:ea typeface="Calibri" panose="020F0502020204030204" pitchFamily="34" charset="0"/>
                      </a:endParaRPr>
                    </a:p>
                  </a:txBody>
                  <a:tcPr marL="68580" marR="68580" marT="0" marB="0"/>
                </a:tc>
                <a:tc>
                  <a:txBody>
                    <a:bodyPr/>
                    <a:lstStyle/>
                    <a:p>
                      <a:pPr marL="0" marR="0">
                        <a:spcBef>
                          <a:spcPts val="0"/>
                        </a:spcBef>
                        <a:spcAft>
                          <a:spcPts val="0"/>
                        </a:spcAft>
                      </a:pPr>
                      <a:r>
                        <a:rPr lang="en-US" sz="2800">
                          <a:effectLst/>
                          <a:latin typeface="+mn-lt"/>
                        </a:rPr>
                        <a:t> </a:t>
                      </a:r>
                      <a:endParaRPr lang="en-US" sz="2800">
                        <a:solidFill>
                          <a:srgbClr val="000000"/>
                        </a:solidFill>
                        <a:effectLst/>
                        <a:latin typeface="+mn-lt"/>
                        <a:ea typeface="Calibri" panose="020F0502020204030204" pitchFamily="34" charset="0"/>
                      </a:endParaRPr>
                    </a:p>
                  </a:txBody>
                  <a:tcPr marL="68580" marR="68580" marT="0" marB="0"/>
                </a:tc>
                <a:extLst>
                  <a:ext uri="{0D108BD9-81ED-4DB2-BD59-A6C34878D82A}">
                    <a16:rowId xmlns:a16="http://schemas.microsoft.com/office/drawing/2014/main" val="3738176215"/>
                  </a:ext>
                </a:extLst>
              </a:tr>
              <a:tr h="657248">
                <a:tc>
                  <a:txBody>
                    <a:bodyPr/>
                    <a:lstStyle/>
                    <a:p>
                      <a:pPr marL="0" marR="0">
                        <a:spcBef>
                          <a:spcPts val="0"/>
                        </a:spcBef>
                        <a:spcAft>
                          <a:spcPts val="0"/>
                        </a:spcAft>
                      </a:pPr>
                      <a:r>
                        <a:rPr lang="en-US" sz="2800">
                          <a:effectLst/>
                          <a:latin typeface="+mn-lt"/>
                        </a:rPr>
                        <a:t>Treatment</a:t>
                      </a:r>
                      <a:endParaRPr lang="en-US" sz="2800">
                        <a:solidFill>
                          <a:srgbClr val="000000"/>
                        </a:solidFill>
                        <a:effectLst/>
                        <a:latin typeface="+mn-lt"/>
                        <a:ea typeface="Calibri" panose="020F0502020204030204" pitchFamily="34" charset="0"/>
                      </a:endParaRPr>
                    </a:p>
                  </a:txBody>
                  <a:tcPr marL="68580" marR="68580" marT="0" marB="0"/>
                </a:tc>
                <a:tc>
                  <a:txBody>
                    <a:bodyPr/>
                    <a:lstStyle/>
                    <a:p>
                      <a:pPr marL="0" marR="0">
                        <a:spcBef>
                          <a:spcPts val="0"/>
                        </a:spcBef>
                        <a:spcAft>
                          <a:spcPts val="0"/>
                        </a:spcAft>
                      </a:pPr>
                      <a:r>
                        <a:rPr lang="en-US" sz="2800">
                          <a:effectLst/>
                          <a:latin typeface="+mn-lt"/>
                        </a:rPr>
                        <a:t>28</a:t>
                      </a:r>
                      <a:endParaRPr lang="en-US" sz="2800">
                        <a:solidFill>
                          <a:srgbClr val="000000"/>
                        </a:solidFill>
                        <a:effectLst/>
                        <a:latin typeface="+mn-lt"/>
                        <a:ea typeface="Calibri" panose="020F0502020204030204" pitchFamily="34" charset="0"/>
                      </a:endParaRPr>
                    </a:p>
                  </a:txBody>
                  <a:tcPr marL="68580" marR="68580" marT="0" marB="0"/>
                </a:tc>
                <a:tc>
                  <a:txBody>
                    <a:bodyPr/>
                    <a:lstStyle/>
                    <a:p>
                      <a:pPr marL="0" marR="0">
                        <a:spcBef>
                          <a:spcPts val="0"/>
                        </a:spcBef>
                        <a:spcAft>
                          <a:spcPts val="0"/>
                        </a:spcAft>
                      </a:pPr>
                      <a:r>
                        <a:rPr lang="en-US" sz="2800">
                          <a:effectLst/>
                          <a:latin typeface="+mn-lt"/>
                        </a:rPr>
                        <a:t>2.25</a:t>
                      </a:r>
                      <a:endParaRPr lang="en-US" sz="2800">
                        <a:solidFill>
                          <a:srgbClr val="000000"/>
                        </a:solidFill>
                        <a:effectLst/>
                        <a:latin typeface="+mn-lt"/>
                        <a:ea typeface="Calibri" panose="020F0502020204030204" pitchFamily="34" charset="0"/>
                      </a:endParaRPr>
                    </a:p>
                  </a:txBody>
                  <a:tcPr marL="68580" marR="68580" marT="0" marB="0"/>
                </a:tc>
                <a:tc>
                  <a:txBody>
                    <a:bodyPr/>
                    <a:lstStyle/>
                    <a:p>
                      <a:pPr marL="0" marR="0">
                        <a:spcBef>
                          <a:spcPts val="0"/>
                        </a:spcBef>
                        <a:spcAft>
                          <a:spcPts val="0"/>
                        </a:spcAft>
                      </a:pPr>
                      <a:r>
                        <a:rPr lang="en-US" sz="2800">
                          <a:effectLst/>
                          <a:latin typeface="+mn-lt"/>
                        </a:rPr>
                        <a:t>3.00</a:t>
                      </a:r>
                      <a:endParaRPr lang="en-US" sz="2800">
                        <a:solidFill>
                          <a:srgbClr val="000000"/>
                        </a:solidFill>
                        <a:effectLst/>
                        <a:latin typeface="+mn-lt"/>
                        <a:ea typeface="Calibri" panose="020F0502020204030204" pitchFamily="34" charset="0"/>
                      </a:endParaRPr>
                    </a:p>
                  </a:txBody>
                  <a:tcPr marL="68580" marR="68580" marT="0" marB="0"/>
                </a:tc>
                <a:tc>
                  <a:txBody>
                    <a:bodyPr/>
                    <a:lstStyle/>
                    <a:p>
                      <a:pPr marL="0" marR="0">
                        <a:spcBef>
                          <a:spcPts val="0"/>
                        </a:spcBef>
                        <a:spcAft>
                          <a:spcPts val="0"/>
                        </a:spcAft>
                      </a:pPr>
                      <a:r>
                        <a:rPr lang="en-US" sz="2800" dirty="0">
                          <a:effectLst/>
                          <a:latin typeface="+mn-lt"/>
                        </a:rPr>
                        <a:t>1.624</a:t>
                      </a:r>
                      <a:endParaRPr lang="en-US" sz="2800" dirty="0">
                        <a:solidFill>
                          <a:srgbClr val="000000"/>
                        </a:solidFill>
                        <a:effectLst/>
                        <a:latin typeface="+mn-lt"/>
                        <a:ea typeface="Calibri" panose="020F0502020204030204" pitchFamily="34" charset="0"/>
                      </a:endParaRPr>
                    </a:p>
                  </a:txBody>
                  <a:tcPr marL="68580" marR="68580" marT="0" marB="0"/>
                </a:tc>
                <a:extLst>
                  <a:ext uri="{0D108BD9-81ED-4DB2-BD59-A6C34878D82A}">
                    <a16:rowId xmlns:a16="http://schemas.microsoft.com/office/drawing/2014/main" val="2969629521"/>
                  </a:ext>
                </a:extLst>
              </a:tr>
            </a:tbl>
          </a:graphicData>
        </a:graphic>
      </p:graphicFrame>
      <p:sp>
        <p:nvSpPr>
          <p:cNvPr id="3" name="TextBox 2"/>
          <p:cNvSpPr txBox="1"/>
          <p:nvPr/>
        </p:nvSpPr>
        <p:spPr>
          <a:xfrm>
            <a:off x="4461835" y="67709"/>
            <a:ext cx="3695050" cy="1077218"/>
          </a:xfrm>
          <a:prstGeom prst="rect">
            <a:avLst/>
          </a:prstGeom>
          <a:noFill/>
        </p:spPr>
        <p:txBody>
          <a:bodyPr wrap="none" rtlCol="0">
            <a:spAutoFit/>
          </a:bodyPr>
          <a:lstStyle/>
          <a:p>
            <a:r>
              <a:rPr lang="en-US" sz="3200" b="1" dirty="0">
                <a:solidFill>
                  <a:srgbClr val="990000"/>
                </a:solidFill>
                <a:cs typeface="Times New Roman" panose="02020603050405020304" pitchFamily="18" charset="0"/>
              </a:rPr>
              <a:t>Descriptive Statistics</a:t>
            </a:r>
          </a:p>
          <a:p>
            <a:endParaRPr lang="en-US" sz="3200" dirty="0"/>
          </a:p>
        </p:txBody>
      </p:sp>
    </p:spTree>
    <p:extLst>
      <p:ext uri="{BB962C8B-B14F-4D97-AF65-F5344CB8AC3E}">
        <p14:creationId xmlns:p14="http://schemas.microsoft.com/office/powerpoint/2010/main" val="11855933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p:nvSpPr>
        <p:spPr>
          <a:xfrm>
            <a:off x="0" y="-31297"/>
            <a:ext cx="3115725" cy="1077218"/>
          </a:xfrm>
          <a:prstGeom prst="rect">
            <a:avLst/>
          </a:prstGeom>
          <a:noFill/>
        </p:spPr>
        <p:txBody>
          <a:bodyPr wrap="none" rtlCol="0">
            <a:spAutoFit/>
          </a:bodyPr>
          <a:lstStyle/>
          <a:p>
            <a:r>
              <a:rPr lang="en-US" sz="3200" b="1" dirty="0">
                <a:solidFill>
                  <a:srgbClr val="990000"/>
                </a:solidFill>
                <a:cs typeface="Times New Roman" panose="02020603050405020304" pitchFamily="18" charset="0"/>
              </a:rPr>
              <a:t>Primary Analyses</a:t>
            </a:r>
            <a:endParaRPr lang="en-US" sz="3200" dirty="0">
              <a:solidFill>
                <a:srgbClr val="990000"/>
              </a:solidFill>
              <a:cs typeface="Times New Roman" panose="02020603050405020304" pitchFamily="18" charset="0"/>
            </a:endParaRPr>
          </a:p>
          <a:p>
            <a:endParaRPr lang="en-US" sz="3200" dirty="0"/>
          </a:p>
        </p:txBody>
      </p:sp>
      <p:sp>
        <p:nvSpPr>
          <p:cNvPr id="3" name="TextBox 2"/>
          <p:cNvSpPr txBox="1"/>
          <p:nvPr/>
        </p:nvSpPr>
        <p:spPr>
          <a:xfrm>
            <a:off x="-59984" y="507312"/>
            <a:ext cx="59984" cy="615553"/>
          </a:xfrm>
          <a:prstGeom prst="rect">
            <a:avLst/>
          </a:prstGeom>
          <a:noFill/>
        </p:spPr>
        <p:txBody>
          <a:bodyPr wrap="square" rtlCol="0">
            <a:spAutoFit/>
          </a:bodyPr>
          <a:lstStyle/>
          <a:p>
            <a:endParaRPr lang="en-US" sz="1600" dirty="0">
              <a:latin typeface="Times New Roman" panose="02020603050405020304" pitchFamily="18" charset="0"/>
              <a:cs typeface="Times New Roman" panose="02020603050405020304" pitchFamily="18" charset="0"/>
            </a:endParaRP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177619046"/>
              </p:ext>
            </p:extLst>
          </p:nvPr>
        </p:nvGraphicFramePr>
        <p:xfrm>
          <a:off x="3393335" y="-31297"/>
          <a:ext cx="8187070" cy="6889296"/>
        </p:xfrm>
        <a:graphic>
          <a:graphicData uri="http://schemas.openxmlformats.org/drawingml/2006/table">
            <a:tbl>
              <a:tblPr firstRow="1" firstCol="1" bandRow="1">
                <a:tableStyleId>{5C22544A-7EE6-4342-B048-85BDC9FD1C3A}</a:tableStyleId>
              </a:tblPr>
              <a:tblGrid>
                <a:gridCol w="2323902">
                  <a:extLst>
                    <a:ext uri="{9D8B030D-6E8A-4147-A177-3AD203B41FA5}">
                      <a16:colId xmlns:a16="http://schemas.microsoft.com/office/drawing/2014/main" val="1992461019"/>
                    </a:ext>
                  </a:extLst>
                </a:gridCol>
                <a:gridCol w="1533215">
                  <a:extLst>
                    <a:ext uri="{9D8B030D-6E8A-4147-A177-3AD203B41FA5}">
                      <a16:colId xmlns:a16="http://schemas.microsoft.com/office/drawing/2014/main" val="2732920866"/>
                    </a:ext>
                  </a:extLst>
                </a:gridCol>
                <a:gridCol w="2048957">
                  <a:extLst>
                    <a:ext uri="{9D8B030D-6E8A-4147-A177-3AD203B41FA5}">
                      <a16:colId xmlns:a16="http://schemas.microsoft.com/office/drawing/2014/main" val="1702133026"/>
                    </a:ext>
                  </a:extLst>
                </a:gridCol>
                <a:gridCol w="2280996">
                  <a:extLst>
                    <a:ext uri="{9D8B030D-6E8A-4147-A177-3AD203B41FA5}">
                      <a16:colId xmlns:a16="http://schemas.microsoft.com/office/drawing/2014/main" val="2788149372"/>
                    </a:ext>
                  </a:extLst>
                </a:gridCol>
              </a:tblGrid>
              <a:tr h="765477">
                <a:tc gridSpan="4">
                  <a:txBody>
                    <a:bodyPr/>
                    <a:lstStyle/>
                    <a:p>
                      <a:pPr marL="0" marR="489585" algn="l">
                        <a:lnSpc>
                          <a:spcPct val="200000"/>
                        </a:lnSpc>
                        <a:spcBef>
                          <a:spcPts val="0"/>
                        </a:spcBef>
                        <a:spcAft>
                          <a:spcPts val="800"/>
                        </a:spcAft>
                      </a:pPr>
                      <a:r>
                        <a:rPr lang="en-US" sz="2600" dirty="0">
                          <a:effectLst/>
                          <a:latin typeface="+mn-lt"/>
                          <a:cs typeface="Times New Roman" panose="02020603050405020304" pitchFamily="18" charset="0"/>
                        </a:rPr>
                        <a:t>Table 9</a:t>
                      </a:r>
                      <a:endParaRPr lang="en-US" sz="26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0381481"/>
                  </a:ext>
                </a:extLst>
              </a:tr>
              <a:tr h="1530955">
                <a:tc gridSpan="4">
                  <a:txBody>
                    <a:bodyPr/>
                    <a:lstStyle/>
                    <a:p>
                      <a:pPr marL="0" marR="489585" algn="l">
                        <a:lnSpc>
                          <a:spcPct val="200000"/>
                        </a:lnSpc>
                        <a:spcBef>
                          <a:spcPts val="0"/>
                        </a:spcBef>
                        <a:spcAft>
                          <a:spcPts val="800"/>
                        </a:spcAft>
                      </a:pPr>
                      <a:r>
                        <a:rPr lang="en-US" sz="2600" dirty="0">
                          <a:effectLst/>
                          <a:latin typeface="+mn-lt"/>
                          <a:cs typeface="Times New Roman" panose="02020603050405020304" pitchFamily="18" charset="0"/>
                        </a:rPr>
                        <a:t>Mann-Whitney U Results: Grade Ranks and Significance</a:t>
                      </a:r>
                      <a:endParaRPr lang="en-US" sz="26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08107579"/>
                  </a:ext>
                </a:extLst>
              </a:tr>
              <a:tr h="1530955">
                <a:tc>
                  <a:txBody>
                    <a:bodyPr/>
                    <a:lstStyle/>
                    <a:p>
                      <a:pPr marL="0" marR="489585" algn="ctr">
                        <a:lnSpc>
                          <a:spcPct val="200000"/>
                        </a:lnSpc>
                        <a:spcBef>
                          <a:spcPts val="0"/>
                        </a:spcBef>
                        <a:spcAft>
                          <a:spcPts val="800"/>
                        </a:spcAft>
                      </a:pPr>
                      <a:r>
                        <a:rPr lang="en-US" sz="2600" dirty="0">
                          <a:effectLst/>
                          <a:latin typeface="+mn-lt"/>
                          <a:cs typeface="Times New Roman" panose="02020603050405020304" pitchFamily="18" charset="0"/>
                        </a:rPr>
                        <a:t>Group</a:t>
                      </a:r>
                      <a:endParaRPr lang="en-US" sz="2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489585" algn="ctr">
                        <a:lnSpc>
                          <a:spcPct val="200000"/>
                        </a:lnSpc>
                        <a:spcBef>
                          <a:spcPts val="0"/>
                        </a:spcBef>
                        <a:spcAft>
                          <a:spcPts val="800"/>
                        </a:spcAft>
                      </a:pPr>
                      <a:r>
                        <a:rPr lang="en-US" sz="2600" dirty="0">
                          <a:effectLst/>
                          <a:latin typeface="+mn-lt"/>
                          <a:cs typeface="Times New Roman" panose="02020603050405020304" pitchFamily="18" charset="0"/>
                        </a:rPr>
                        <a:t>N</a:t>
                      </a:r>
                      <a:endParaRPr lang="en-US" sz="2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489585" algn="ctr">
                        <a:lnSpc>
                          <a:spcPct val="200000"/>
                        </a:lnSpc>
                        <a:spcBef>
                          <a:spcPts val="0"/>
                        </a:spcBef>
                        <a:spcAft>
                          <a:spcPts val="800"/>
                        </a:spcAft>
                      </a:pPr>
                      <a:r>
                        <a:rPr lang="en-US" sz="2600">
                          <a:effectLst/>
                          <a:latin typeface="+mn-lt"/>
                          <a:cs typeface="Times New Roman" panose="02020603050405020304" pitchFamily="18" charset="0"/>
                        </a:rPr>
                        <a:t>Mean Rank</a:t>
                      </a:r>
                      <a:endParaRPr lang="en-US" sz="26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489585" algn="ctr">
                        <a:lnSpc>
                          <a:spcPct val="200000"/>
                        </a:lnSpc>
                        <a:spcBef>
                          <a:spcPts val="0"/>
                        </a:spcBef>
                        <a:spcAft>
                          <a:spcPts val="800"/>
                        </a:spcAft>
                      </a:pPr>
                      <a:r>
                        <a:rPr lang="en-US" sz="2600">
                          <a:effectLst/>
                          <a:latin typeface="+mn-lt"/>
                          <a:cs typeface="Times New Roman" panose="02020603050405020304" pitchFamily="18" charset="0"/>
                        </a:rPr>
                        <a:t>Sum of Ranks</a:t>
                      </a:r>
                      <a:endParaRPr lang="en-US" sz="26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13815456"/>
                  </a:ext>
                </a:extLst>
              </a:tr>
              <a:tr h="765477">
                <a:tc>
                  <a:txBody>
                    <a:bodyPr/>
                    <a:lstStyle/>
                    <a:p>
                      <a:pPr marL="0" marR="489585" algn="l">
                        <a:lnSpc>
                          <a:spcPct val="200000"/>
                        </a:lnSpc>
                        <a:spcBef>
                          <a:spcPts val="0"/>
                        </a:spcBef>
                        <a:spcAft>
                          <a:spcPts val="800"/>
                        </a:spcAft>
                      </a:pPr>
                      <a:r>
                        <a:rPr lang="en-US" sz="2600" baseline="0" dirty="0">
                          <a:effectLst/>
                          <a:latin typeface="+mn-lt"/>
                          <a:cs typeface="Times New Roman" panose="02020603050405020304" pitchFamily="18" charset="0"/>
                        </a:rPr>
                        <a:t>          </a:t>
                      </a:r>
                      <a:r>
                        <a:rPr lang="en-US" sz="2600" dirty="0">
                          <a:effectLst/>
                          <a:latin typeface="+mn-lt"/>
                          <a:cs typeface="Times New Roman" panose="02020603050405020304" pitchFamily="18" charset="0"/>
                        </a:rPr>
                        <a:t>  0</a:t>
                      </a:r>
                      <a:endParaRPr lang="en-US" sz="2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489585" algn="ctr">
                        <a:lnSpc>
                          <a:spcPct val="200000"/>
                        </a:lnSpc>
                        <a:spcBef>
                          <a:spcPts val="0"/>
                        </a:spcBef>
                        <a:spcAft>
                          <a:spcPts val="800"/>
                        </a:spcAft>
                      </a:pPr>
                      <a:r>
                        <a:rPr lang="en-US" sz="2600" dirty="0">
                          <a:effectLst/>
                          <a:latin typeface="+mn-lt"/>
                          <a:cs typeface="Times New Roman" panose="02020603050405020304" pitchFamily="18" charset="0"/>
                        </a:rPr>
                        <a:t>28</a:t>
                      </a:r>
                      <a:endParaRPr lang="en-US" sz="2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489585" algn="ctr">
                        <a:lnSpc>
                          <a:spcPct val="200000"/>
                        </a:lnSpc>
                        <a:spcBef>
                          <a:spcPts val="0"/>
                        </a:spcBef>
                        <a:spcAft>
                          <a:spcPts val="800"/>
                        </a:spcAft>
                      </a:pPr>
                      <a:r>
                        <a:rPr lang="en-US" sz="2600" dirty="0">
                          <a:effectLst/>
                          <a:latin typeface="+mn-lt"/>
                          <a:cs typeface="Times New Roman" panose="02020603050405020304" pitchFamily="18" charset="0"/>
                        </a:rPr>
                        <a:t>31.82</a:t>
                      </a:r>
                      <a:endParaRPr lang="en-US" sz="2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489585" algn="ctr">
                        <a:lnSpc>
                          <a:spcPct val="200000"/>
                        </a:lnSpc>
                        <a:spcBef>
                          <a:spcPts val="0"/>
                        </a:spcBef>
                        <a:spcAft>
                          <a:spcPts val="800"/>
                        </a:spcAft>
                      </a:pPr>
                      <a:r>
                        <a:rPr lang="en-US" sz="2600" dirty="0">
                          <a:effectLst/>
                          <a:latin typeface="+mn-lt"/>
                          <a:cs typeface="Times New Roman" panose="02020603050405020304" pitchFamily="18" charset="0"/>
                        </a:rPr>
                        <a:t>891.00</a:t>
                      </a:r>
                      <a:endParaRPr lang="en-US" sz="2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04708036"/>
                  </a:ext>
                </a:extLst>
              </a:tr>
              <a:tr h="765477">
                <a:tc>
                  <a:txBody>
                    <a:bodyPr/>
                    <a:lstStyle/>
                    <a:p>
                      <a:pPr marL="0" marR="489585" algn="ctr">
                        <a:lnSpc>
                          <a:spcPct val="200000"/>
                        </a:lnSpc>
                        <a:spcBef>
                          <a:spcPts val="0"/>
                        </a:spcBef>
                        <a:spcAft>
                          <a:spcPts val="800"/>
                        </a:spcAft>
                      </a:pPr>
                      <a:r>
                        <a:rPr lang="en-US" sz="2600">
                          <a:effectLst/>
                          <a:latin typeface="+mn-lt"/>
                          <a:cs typeface="Times New Roman" panose="02020603050405020304" pitchFamily="18" charset="0"/>
                        </a:rPr>
                        <a:t>1</a:t>
                      </a:r>
                      <a:endParaRPr lang="en-US" sz="26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489585" algn="ctr">
                        <a:lnSpc>
                          <a:spcPct val="200000"/>
                        </a:lnSpc>
                        <a:spcBef>
                          <a:spcPts val="0"/>
                        </a:spcBef>
                        <a:spcAft>
                          <a:spcPts val="800"/>
                        </a:spcAft>
                      </a:pPr>
                      <a:r>
                        <a:rPr lang="en-US" sz="2600" dirty="0">
                          <a:effectLst/>
                          <a:latin typeface="+mn-lt"/>
                          <a:cs typeface="Times New Roman" panose="02020603050405020304" pitchFamily="18" charset="0"/>
                        </a:rPr>
                        <a:t>28</a:t>
                      </a:r>
                      <a:endParaRPr lang="en-US" sz="2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489585" algn="ctr">
                        <a:lnSpc>
                          <a:spcPct val="200000"/>
                        </a:lnSpc>
                        <a:spcBef>
                          <a:spcPts val="0"/>
                        </a:spcBef>
                        <a:spcAft>
                          <a:spcPts val="800"/>
                        </a:spcAft>
                      </a:pPr>
                      <a:r>
                        <a:rPr lang="en-US" sz="2600">
                          <a:effectLst/>
                          <a:latin typeface="+mn-lt"/>
                          <a:cs typeface="Times New Roman" panose="02020603050405020304" pitchFamily="18" charset="0"/>
                        </a:rPr>
                        <a:t>25.18</a:t>
                      </a:r>
                      <a:endParaRPr lang="en-US" sz="26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489585" algn="ctr">
                        <a:lnSpc>
                          <a:spcPct val="200000"/>
                        </a:lnSpc>
                        <a:spcBef>
                          <a:spcPts val="0"/>
                        </a:spcBef>
                        <a:spcAft>
                          <a:spcPts val="800"/>
                        </a:spcAft>
                      </a:pPr>
                      <a:r>
                        <a:rPr lang="en-US" sz="2600" dirty="0">
                          <a:effectLst/>
                          <a:latin typeface="+mn-lt"/>
                          <a:cs typeface="Times New Roman" panose="02020603050405020304" pitchFamily="18" charset="0"/>
                        </a:rPr>
                        <a:t>705.00</a:t>
                      </a:r>
                      <a:endParaRPr lang="en-US" sz="2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74528027"/>
                  </a:ext>
                </a:extLst>
              </a:tr>
              <a:tr h="1530955">
                <a:tc>
                  <a:txBody>
                    <a:bodyPr/>
                    <a:lstStyle/>
                    <a:p>
                      <a:pPr marL="0" marR="489585" algn="ctr">
                        <a:lnSpc>
                          <a:spcPct val="200000"/>
                        </a:lnSpc>
                        <a:spcBef>
                          <a:spcPts val="0"/>
                        </a:spcBef>
                        <a:spcAft>
                          <a:spcPts val="800"/>
                        </a:spcAft>
                      </a:pPr>
                      <a:r>
                        <a:rPr lang="en-US" sz="2600" dirty="0">
                          <a:effectLst/>
                          <a:latin typeface="+mn-lt"/>
                          <a:cs typeface="Times New Roman" panose="02020603050405020304" pitchFamily="18" charset="0"/>
                        </a:rPr>
                        <a:t>Sig. (2-tailed)</a:t>
                      </a:r>
                      <a:endParaRPr lang="en-US" sz="2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489585" algn="ctr">
                        <a:lnSpc>
                          <a:spcPct val="200000"/>
                        </a:lnSpc>
                        <a:spcBef>
                          <a:spcPts val="0"/>
                        </a:spcBef>
                        <a:spcAft>
                          <a:spcPts val="800"/>
                        </a:spcAft>
                      </a:pPr>
                      <a:r>
                        <a:rPr lang="en-US" sz="2600" dirty="0">
                          <a:effectLst/>
                          <a:latin typeface="+mn-lt"/>
                          <a:cs typeface="Times New Roman" panose="02020603050405020304" pitchFamily="18" charset="0"/>
                        </a:rPr>
                        <a:t>.113</a:t>
                      </a:r>
                      <a:endParaRPr lang="en-US" sz="2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489585" algn="ctr">
                        <a:lnSpc>
                          <a:spcPct val="200000"/>
                        </a:lnSpc>
                        <a:spcBef>
                          <a:spcPts val="0"/>
                        </a:spcBef>
                        <a:spcAft>
                          <a:spcPts val="800"/>
                        </a:spcAft>
                      </a:pPr>
                      <a:r>
                        <a:rPr lang="en-US" sz="2600" dirty="0">
                          <a:effectLst/>
                          <a:latin typeface="+mn-lt"/>
                          <a:cs typeface="Times New Roman" panose="02020603050405020304" pitchFamily="18" charset="0"/>
                        </a:rPr>
                        <a:t> </a:t>
                      </a:r>
                      <a:endParaRPr lang="en-US" sz="2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489585" algn="ctr">
                        <a:lnSpc>
                          <a:spcPct val="200000"/>
                        </a:lnSpc>
                        <a:spcBef>
                          <a:spcPts val="0"/>
                        </a:spcBef>
                        <a:spcAft>
                          <a:spcPts val="800"/>
                        </a:spcAft>
                      </a:pPr>
                      <a:r>
                        <a:rPr lang="en-US" sz="2600" dirty="0">
                          <a:effectLst/>
                          <a:latin typeface="+mn-lt"/>
                          <a:cs typeface="Times New Roman" panose="02020603050405020304" pitchFamily="18" charset="0"/>
                        </a:rPr>
                        <a:t> </a:t>
                      </a:r>
                      <a:endParaRPr lang="en-US" sz="2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39289003"/>
                  </a:ext>
                </a:extLst>
              </a:tr>
            </a:tbl>
          </a:graphicData>
        </a:graphic>
      </p:graphicFrame>
    </p:spTree>
    <p:extLst>
      <p:ext uri="{BB962C8B-B14F-4D97-AF65-F5344CB8AC3E}">
        <p14:creationId xmlns:p14="http://schemas.microsoft.com/office/powerpoint/2010/main" val="3247329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EFD9553-9189-45E6-8C58-C28855882EDB}"/>
              </a:ext>
            </a:extLst>
          </p:cNvPr>
          <p:cNvSpPr txBox="1"/>
          <p:nvPr/>
        </p:nvSpPr>
        <p:spPr>
          <a:xfrm flipH="1">
            <a:off x="890337" y="0"/>
            <a:ext cx="10347157" cy="6417141"/>
          </a:xfrm>
          <a:prstGeom prst="rect">
            <a:avLst/>
          </a:prstGeom>
          <a:noFill/>
        </p:spPr>
        <p:txBody>
          <a:bodyPr wrap="square" rtlCol="0">
            <a:spAutoFit/>
          </a:bodyPr>
          <a:lstStyle/>
          <a:p>
            <a:pPr algn="ctr"/>
            <a:r>
              <a:rPr lang="en-US" sz="2800" b="1" dirty="0">
                <a:solidFill>
                  <a:srgbClr val="990000"/>
                </a:solidFill>
                <a:cs typeface="Times New Roman" panose="02020603050405020304" pitchFamily="18" charset="0"/>
              </a:rPr>
              <a:t>Introduction</a:t>
            </a:r>
          </a:p>
          <a:p>
            <a:pPr algn="ctr"/>
            <a:endParaRPr lang="en-US" sz="2400" b="1" dirty="0">
              <a:solidFill>
                <a:srgbClr val="99000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solidFill>
                  <a:srgbClr val="990000"/>
                </a:solidFill>
                <a:cs typeface="Times New Roman" panose="02020603050405020304" pitchFamily="18" charset="0"/>
              </a:rPr>
              <a:t>Afghanistan/Iraq student veteran graduation rates were significantly lower (51%) compared to World War II, Korean War, and Vietnam War student veteran graduation rates (66%)</a:t>
            </a:r>
          </a:p>
          <a:p>
            <a:endParaRPr lang="en-US" sz="2400" dirty="0">
              <a:solidFill>
                <a:srgbClr val="990000"/>
              </a:solidFill>
              <a:cs typeface="Times New Roman" panose="02020603050405020304" pitchFamily="18" charset="0"/>
            </a:endParaRPr>
          </a:p>
          <a:p>
            <a:pPr marL="342900" indent="-342900">
              <a:buFont typeface="Arial" panose="020B0604020202020204" pitchFamily="34" charset="0"/>
              <a:buChar char="•"/>
            </a:pPr>
            <a:r>
              <a:rPr lang="en-US" sz="2400" dirty="0">
                <a:solidFill>
                  <a:srgbClr val="990000"/>
                </a:solidFill>
                <a:cs typeface="Times New Roman" panose="02020603050405020304" pitchFamily="18" charset="0"/>
              </a:rPr>
              <a:t>Afghanistan/Iraq student veteran graduation rates were </a:t>
            </a:r>
            <a:r>
              <a:rPr lang="en-US" sz="2400" b="1" dirty="0">
                <a:solidFill>
                  <a:srgbClr val="990000"/>
                </a:solidFill>
                <a:cs typeface="Times New Roman" panose="02020603050405020304" pitchFamily="18" charset="0"/>
              </a:rPr>
              <a:t>lower</a:t>
            </a:r>
            <a:r>
              <a:rPr lang="en-US" sz="2400" dirty="0">
                <a:solidFill>
                  <a:srgbClr val="990000"/>
                </a:solidFill>
                <a:cs typeface="Times New Roman" panose="02020603050405020304" pitchFamily="18" charset="0"/>
              </a:rPr>
              <a:t> than traditional students; compared to World War II, Korean War, and Vietnam War student veterans with historically higher graduation rates than traditional student veterans.</a:t>
            </a:r>
          </a:p>
          <a:p>
            <a:pPr marL="342900" indent="-342900">
              <a:buFont typeface="Arial" panose="020B0604020202020204" pitchFamily="34" charset="0"/>
              <a:buChar char="•"/>
            </a:pPr>
            <a:endParaRPr lang="en-US" sz="2400" dirty="0">
              <a:solidFill>
                <a:srgbClr val="990000"/>
              </a:solidFill>
              <a:cs typeface="Times New Roman" panose="02020603050405020304" pitchFamily="18" charset="0"/>
            </a:endParaRPr>
          </a:p>
          <a:p>
            <a:pPr marL="342900" indent="-342900">
              <a:buFont typeface="Arial" panose="020B0604020202020204" pitchFamily="34" charset="0"/>
              <a:buChar char="•"/>
            </a:pPr>
            <a:r>
              <a:rPr lang="en-US" sz="2400" dirty="0">
                <a:solidFill>
                  <a:srgbClr val="990000"/>
                </a:solidFill>
                <a:cs typeface="Times New Roman" panose="02020603050405020304" pitchFamily="18" charset="0"/>
              </a:rPr>
              <a:t>Veteran peer-tutoring may be a strategy that may contribute to higher rates of graduation for student veterans</a:t>
            </a:r>
          </a:p>
          <a:p>
            <a:pPr marL="342900" indent="-342900">
              <a:buFont typeface="Arial" panose="020B0604020202020204" pitchFamily="34" charset="0"/>
              <a:buChar char="•"/>
            </a:pPr>
            <a:endParaRPr lang="en-US" sz="2400" dirty="0">
              <a:solidFill>
                <a:srgbClr val="990000"/>
              </a:solidFill>
              <a:cs typeface="Times New Roman" panose="02020603050405020304" pitchFamily="18" charset="0"/>
            </a:endParaRPr>
          </a:p>
          <a:p>
            <a:pPr marL="342900" indent="-342900">
              <a:buFont typeface="Arial" panose="020B0604020202020204" pitchFamily="34" charset="0"/>
              <a:buChar char="•"/>
            </a:pPr>
            <a:r>
              <a:rPr lang="en-US" sz="2400" dirty="0">
                <a:solidFill>
                  <a:srgbClr val="990000"/>
                </a:solidFill>
                <a:cs typeface="Times New Roman" panose="02020603050405020304" pitchFamily="18" charset="0"/>
              </a:rPr>
              <a:t>My study may increase better understanding of student veteran academic performance in postsecondary institutions</a:t>
            </a:r>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88821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p:cNvSpPr txBox="1"/>
          <p:nvPr/>
        </p:nvSpPr>
        <p:spPr>
          <a:xfrm>
            <a:off x="4818185" y="0"/>
            <a:ext cx="2753574" cy="800219"/>
          </a:xfrm>
          <a:prstGeom prst="rect">
            <a:avLst/>
          </a:prstGeom>
          <a:noFill/>
        </p:spPr>
        <p:txBody>
          <a:bodyPr wrap="none" rtlCol="0">
            <a:spAutoFit/>
          </a:bodyPr>
          <a:lstStyle/>
          <a:p>
            <a:r>
              <a:rPr lang="en-US" sz="2800" b="1" dirty="0">
                <a:solidFill>
                  <a:srgbClr val="990000"/>
                </a:solidFill>
                <a:cs typeface="Times New Roman" panose="02020603050405020304" pitchFamily="18" charset="0"/>
              </a:rPr>
              <a:t>Primary Analyses</a:t>
            </a:r>
            <a:endParaRPr lang="en-US" sz="2800" dirty="0">
              <a:solidFill>
                <a:srgbClr val="990000"/>
              </a:solidFill>
              <a:cs typeface="Times New Roman" panose="02020603050405020304" pitchFamily="18" charset="0"/>
            </a:endParaRPr>
          </a:p>
          <a:p>
            <a:endParaRPr lang="en-US" dirty="0"/>
          </a:p>
        </p:txBody>
      </p:sp>
      <p:sp>
        <p:nvSpPr>
          <p:cNvPr id="4" name="TextBox 3"/>
          <p:cNvSpPr txBox="1"/>
          <p:nvPr/>
        </p:nvSpPr>
        <p:spPr>
          <a:xfrm>
            <a:off x="0" y="580133"/>
            <a:ext cx="11189217" cy="2862322"/>
          </a:xfrm>
          <a:prstGeom prst="rect">
            <a:avLst/>
          </a:prstGeom>
          <a:noFill/>
        </p:spPr>
        <p:txBody>
          <a:bodyPr wrap="none" rtlCol="0">
            <a:spAutoFit/>
          </a:bodyPr>
          <a:lstStyle/>
          <a:p>
            <a:r>
              <a:rPr lang="en-US" sz="2400" dirty="0">
                <a:solidFill>
                  <a:srgbClr val="990000"/>
                </a:solidFill>
                <a:cs typeface="Times New Roman" panose="02020603050405020304" pitchFamily="18" charset="0"/>
              </a:rPr>
              <a:t>Hypothesis Testing for Research Question 2</a:t>
            </a:r>
          </a:p>
          <a:p>
            <a:pPr marL="285750" indent="-285750">
              <a:buFont typeface="Arial" panose="020B0604020202020204" pitchFamily="34" charset="0"/>
              <a:buChar char="•"/>
            </a:pPr>
            <a:r>
              <a:rPr lang="en-US" sz="2400" dirty="0">
                <a:solidFill>
                  <a:srgbClr val="990000"/>
                </a:solidFill>
                <a:cs typeface="Times New Roman" panose="02020603050405020304" pitchFamily="18" charset="0"/>
              </a:rPr>
              <a:t>A Spearman’s rho data analysis revealed no relationship (rho = .317, </a:t>
            </a:r>
            <a:r>
              <a:rPr lang="en-US" sz="2400" i="1" dirty="0">
                <a:solidFill>
                  <a:srgbClr val="990000"/>
                </a:solidFill>
                <a:cs typeface="Times New Roman" panose="02020603050405020304" pitchFamily="18" charset="0"/>
              </a:rPr>
              <a:t>p</a:t>
            </a:r>
            <a:r>
              <a:rPr lang="en-US" sz="2400" dirty="0">
                <a:solidFill>
                  <a:srgbClr val="990000"/>
                </a:solidFill>
                <a:cs typeface="Times New Roman" panose="02020603050405020304" pitchFamily="18" charset="0"/>
              </a:rPr>
              <a:t>= .113) between</a:t>
            </a:r>
          </a:p>
          <a:p>
            <a:r>
              <a:rPr lang="en-US" sz="2400" dirty="0">
                <a:solidFill>
                  <a:srgbClr val="990000"/>
                </a:solidFill>
                <a:cs typeface="Times New Roman" panose="02020603050405020304" pitchFamily="18" charset="0"/>
              </a:rPr>
              <a:t>    frequency of tutoring visits and end-of-semester grades within the treatment group. </a:t>
            </a:r>
          </a:p>
          <a:p>
            <a:pPr marL="285750" indent="-285750">
              <a:buFont typeface="Arial" panose="020B0604020202020204" pitchFamily="34" charset="0"/>
              <a:buChar char="•"/>
            </a:pPr>
            <a:r>
              <a:rPr lang="en-US" sz="2400" dirty="0">
                <a:solidFill>
                  <a:srgbClr val="990000"/>
                </a:solidFill>
                <a:cs typeface="Times New Roman" panose="02020603050405020304" pitchFamily="18" charset="0"/>
              </a:rPr>
              <a:t>Relationship was not statistically significant. </a:t>
            </a:r>
          </a:p>
          <a:p>
            <a:pPr marL="285750" indent="-285750">
              <a:buFont typeface="Arial" panose="020B0604020202020204" pitchFamily="34" charset="0"/>
              <a:buChar char="•"/>
            </a:pPr>
            <a:r>
              <a:rPr lang="en-US" sz="2400" dirty="0">
                <a:solidFill>
                  <a:srgbClr val="990000"/>
                </a:solidFill>
                <a:cs typeface="Times New Roman" panose="02020603050405020304" pitchFamily="18" charset="0"/>
              </a:rPr>
              <a:t>Scatter plot showed that four of the five students who had 10 or more tutoring visits</a:t>
            </a:r>
          </a:p>
          <a:p>
            <a:r>
              <a:rPr lang="en-US" sz="2400" dirty="0">
                <a:solidFill>
                  <a:srgbClr val="990000"/>
                </a:solidFill>
                <a:cs typeface="Times New Roman" panose="02020603050405020304" pitchFamily="18" charset="0"/>
              </a:rPr>
              <a:t>    earned an ‘A’ in the course and the other student earned a ‘B’.</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endParaRPr lang="en-US" dirty="0"/>
          </a:p>
        </p:txBody>
      </p:sp>
      <p:pic>
        <p:nvPicPr>
          <p:cNvPr id="5" name="Picture 4"/>
          <p:cNvPicPr/>
          <p:nvPr/>
        </p:nvPicPr>
        <p:blipFill>
          <a:blip r:embed="rId3">
            <a:extLst>
              <a:ext uri="{28A0092B-C50C-407E-A947-70E740481C1C}">
                <a14:useLocalDpi xmlns:a14="http://schemas.microsoft.com/office/drawing/2010/main" val="0"/>
              </a:ext>
            </a:extLst>
          </a:blip>
          <a:srcRect l="27930" t="23116" r="13515" b="23116"/>
          <a:stretch>
            <a:fillRect/>
          </a:stretch>
        </p:blipFill>
        <p:spPr bwMode="auto">
          <a:xfrm>
            <a:off x="2532174" y="2824480"/>
            <a:ext cx="7325596" cy="4196080"/>
          </a:xfrm>
          <a:prstGeom prst="rect">
            <a:avLst/>
          </a:prstGeom>
          <a:noFill/>
          <a:ln>
            <a:noFill/>
          </a:ln>
        </p:spPr>
      </p:pic>
    </p:spTree>
    <p:extLst>
      <p:ext uri="{BB962C8B-B14F-4D97-AF65-F5344CB8AC3E}">
        <p14:creationId xmlns:p14="http://schemas.microsoft.com/office/powerpoint/2010/main" val="11648871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p:nvSpPr>
        <p:spPr>
          <a:xfrm>
            <a:off x="4707847" y="0"/>
            <a:ext cx="2634054" cy="769441"/>
          </a:xfrm>
          <a:prstGeom prst="rect">
            <a:avLst/>
          </a:prstGeom>
          <a:noFill/>
        </p:spPr>
        <p:txBody>
          <a:bodyPr wrap="none" rtlCol="0">
            <a:spAutoFit/>
          </a:bodyPr>
          <a:lstStyle/>
          <a:p>
            <a:r>
              <a:rPr lang="en-US" sz="4400" b="1" dirty="0">
                <a:solidFill>
                  <a:srgbClr val="990000"/>
                </a:solidFill>
                <a:cs typeface="Times New Roman" panose="02020603050405020304" pitchFamily="18" charset="0"/>
              </a:rPr>
              <a:t>Discussion</a:t>
            </a:r>
          </a:p>
        </p:txBody>
      </p:sp>
      <p:sp>
        <p:nvSpPr>
          <p:cNvPr id="3" name="TextBox 2"/>
          <p:cNvSpPr txBox="1"/>
          <p:nvPr/>
        </p:nvSpPr>
        <p:spPr>
          <a:xfrm>
            <a:off x="285931" y="1225689"/>
            <a:ext cx="11477886" cy="5632311"/>
          </a:xfrm>
          <a:prstGeom prst="rect">
            <a:avLst/>
          </a:prstGeom>
          <a:noFill/>
        </p:spPr>
        <p:txBody>
          <a:bodyPr wrap="none" rtlCol="0">
            <a:spAutoFit/>
          </a:bodyPr>
          <a:lstStyle/>
          <a:p>
            <a:r>
              <a:rPr lang="en-US" sz="3600" dirty="0">
                <a:solidFill>
                  <a:srgbClr val="990000"/>
                </a:solidFill>
                <a:cs typeface="Times New Roman" panose="02020603050405020304" pitchFamily="18" charset="0"/>
              </a:rPr>
              <a:t>Primary Purpose of Study:</a:t>
            </a:r>
          </a:p>
          <a:p>
            <a:endParaRPr lang="en-US" sz="3600" dirty="0">
              <a:solidFill>
                <a:srgbClr val="990000"/>
              </a:solidFill>
              <a:cs typeface="Times New Roman" panose="02020603050405020304" pitchFamily="18" charset="0"/>
            </a:endParaRPr>
          </a:p>
          <a:p>
            <a:pPr marL="571500" indent="-571500">
              <a:buFont typeface="Arial" panose="020B0604020202020204" pitchFamily="34" charset="0"/>
              <a:buChar char="•"/>
            </a:pPr>
            <a:r>
              <a:rPr lang="en-US" sz="3600" dirty="0">
                <a:solidFill>
                  <a:srgbClr val="990000"/>
                </a:solidFill>
                <a:cs typeface="Times New Roman" panose="02020603050405020304" pitchFamily="18" charset="0"/>
              </a:rPr>
              <a:t>Provide an original investigation on veteran peer-tutoring</a:t>
            </a:r>
          </a:p>
          <a:p>
            <a:r>
              <a:rPr lang="en-US" sz="3600" dirty="0">
                <a:solidFill>
                  <a:srgbClr val="990000"/>
                </a:solidFill>
                <a:cs typeface="Times New Roman" panose="02020603050405020304" pitchFamily="18" charset="0"/>
              </a:rPr>
              <a:t>     program’s </a:t>
            </a:r>
            <a:r>
              <a:rPr lang="en-US" sz="3600" b="1" dirty="0">
                <a:solidFill>
                  <a:srgbClr val="FF0000"/>
                </a:solidFill>
                <a:cs typeface="Times New Roman" panose="02020603050405020304" pitchFamily="18" charset="0"/>
              </a:rPr>
              <a:t>impact.</a:t>
            </a:r>
          </a:p>
          <a:p>
            <a:endParaRPr lang="en-US" sz="3600" b="1" dirty="0">
              <a:solidFill>
                <a:srgbClr val="FF0000"/>
              </a:solidFill>
              <a:cs typeface="Times New Roman" panose="02020603050405020304" pitchFamily="18" charset="0"/>
            </a:endParaRPr>
          </a:p>
          <a:p>
            <a:pPr marL="571500" indent="-571500">
              <a:buFont typeface="Arial" panose="020B0604020202020204" pitchFamily="34" charset="0"/>
              <a:buChar char="•"/>
            </a:pPr>
            <a:r>
              <a:rPr lang="en-US" sz="3600" b="1" dirty="0">
                <a:solidFill>
                  <a:srgbClr val="FF0000"/>
                </a:solidFill>
                <a:cs typeface="Times New Roman" panose="02020603050405020304" pitchFamily="18" charset="0"/>
              </a:rPr>
              <a:t>Increased research </a:t>
            </a:r>
            <a:r>
              <a:rPr lang="en-US" sz="3600" dirty="0">
                <a:solidFill>
                  <a:srgbClr val="990000"/>
                </a:solidFill>
                <a:cs typeface="Times New Roman" panose="02020603050405020304" pitchFamily="18" charset="0"/>
              </a:rPr>
              <a:t>on peer-tutoring amplified need </a:t>
            </a:r>
          </a:p>
          <a:p>
            <a:r>
              <a:rPr lang="en-US" sz="3600" dirty="0">
                <a:solidFill>
                  <a:srgbClr val="990000"/>
                </a:solidFill>
                <a:cs typeface="Times New Roman" panose="02020603050405020304" pitchFamily="18" charset="0"/>
              </a:rPr>
              <a:t>     (for this study)</a:t>
            </a:r>
          </a:p>
          <a:p>
            <a:endParaRPr lang="en-US" sz="3600" dirty="0">
              <a:solidFill>
                <a:srgbClr val="990000"/>
              </a:solidFill>
              <a:cs typeface="Times New Roman" panose="02020603050405020304" pitchFamily="18" charset="0"/>
            </a:endParaRPr>
          </a:p>
          <a:p>
            <a:pPr marL="571500" indent="-571500">
              <a:buFont typeface="Arial" panose="020B0604020202020204" pitchFamily="34" charset="0"/>
              <a:buChar char="•"/>
            </a:pPr>
            <a:r>
              <a:rPr lang="en-US" sz="3600" dirty="0">
                <a:solidFill>
                  <a:srgbClr val="990000"/>
                </a:solidFill>
                <a:cs typeface="Times New Roman" panose="02020603050405020304" pitchFamily="18" charset="0"/>
              </a:rPr>
              <a:t>Dearth in student veteran scholarship</a:t>
            </a:r>
          </a:p>
          <a:p>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15357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p:nvSpPr>
        <p:spPr>
          <a:xfrm>
            <a:off x="4521603" y="0"/>
            <a:ext cx="2634054" cy="769441"/>
          </a:xfrm>
          <a:prstGeom prst="rect">
            <a:avLst/>
          </a:prstGeom>
          <a:noFill/>
        </p:spPr>
        <p:txBody>
          <a:bodyPr wrap="none" rtlCol="0">
            <a:spAutoFit/>
          </a:bodyPr>
          <a:lstStyle/>
          <a:p>
            <a:r>
              <a:rPr lang="en-US" sz="4400" b="1" dirty="0">
                <a:solidFill>
                  <a:srgbClr val="990000"/>
                </a:solidFill>
                <a:cs typeface="Times New Roman" panose="02020603050405020304" pitchFamily="18" charset="0"/>
              </a:rPr>
              <a:t>Discussion</a:t>
            </a:r>
          </a:p>
        </p:txBody>
      </p:sp>
      <p:sp>
        <p:nvSpPr>
          <p:cNvPr id="3" name="TextBox 2"/>
          <p:cNvSpPr txBox="1"/>
          <p:nvPr/>
        </p:nvSpPr>
        <p:spPr>
          <a:xfrm>
            <a:off x="217059" y="1348800"/>
            <a:ext cx="11243142" cy="5509200"/>
          </a:xfrm>
          <a:prstGeom prst="rect">
            <a:avLst/>
          </a:prstGeom>
          <a:noFill/>
        </p:spPr>
        <p:txBody>
          <a:bodyPr wrap="none" rtlCol="0">
            <a:spAutoFit/>
          </a:bodyPr>
          <a:lstStyle/>
          <a:p>
            <a:r>
              <a:rPr lang="en-US" sz="3200" dirty="0">
                <a:solidFill>
                  <a:srgbClr val="990000"/>
                </a:solidFill>
                <a:cs typeface="Times New Roman" panose="02020603050405020304" pitchFamily="18" charset="0"/>
              </a:rPr>
              <a:t>Results of 1</a:t>
            </a:r>
            <a:r>
              <a:rPr lang="en-US" sz="3200" baseline="30000" dirty="0">
                <a:solidFill>
                  <a:srgbClr val="990000"/>
                </a:solidFill>
                <a:cs typeface="Times New Roman" panose="02020603050405020304" pitchFamily="18" charset="0"/>
              </a:rPr>
              <a:t>st</a:t>
            </a:r>
            <a:r>
              <a:rPr lang="en-US" sz="3200" dirty="0">
                <a:solidFill>
                  <a:srgbClr val="990000"/>
                </a:solidFill>
                <a:cs typeface="Times New Roman" panose="02020603050405020304" pitchFamily="18" charset="0"/>
              </a:rPr>
              <a:t> Research Question</a:t>
            </a:r>
          </a:p>
          <a:p>
            <a:pPr marL="571500" indent="-571500">
              <a:buFont typeface="Arial" panose="020B0604020202020204" pitchFamily="34" charset="0"/>
              <a:buChar char="•"/>
            </a:pPr>
            <a:r>
              <a:rPr lang="en-US" sz="3200" dirty="0">
                <a:solidFill>
                  <a:srgbClr val="990000"/>
                </a:solidFill>
                <a:cs typeface="Times New Roman" panose="02020603050405020304" pitchFamily="18" charset="0"/>
              </a:rPr>
              <a:t>Potential Reasons</a:t>
            </a:r>
          </a:p>
          <a:p>
            <a:r>
              <a:rPr lang="en-US" sz="3200" dirty="0">
                <a:cs typeface="Times New Roman" panose="02020603050405020304" pitchFamily="18" charset="0"/>
              </a:rPr>
              <a:t>	</a:t>
            </a:r>
            <a:r>
              <a:rPr lang="en-US" sz="3200" dirty="0">
                <a:solidFill>
                  <a:srgbClr val="990000"/>
                </a:solidFill>
                <a:cs typeface="Times New Roman" panose="02020603050405020304" pitchFamily="18" charset="0"/>
              </a:rPr>
              <a:t>*Findings </a:t>
            </a:r>
            <a:r>
              <a:rPr lang="en-US" sz="3200" b="1" dirty="0">
                <a:solidFill>
                  <a:srgbClr val="FF0000"/>
                </a:solidFill>
                <a:cs typeface="Times New Roman" panose="02020603050405020304" pitchFamily="18" charset="0"/>
              </a:rPr>
              <a:t>align</a:t>
            </a:r>
            <a:r>
              <a:rPr lang="en-US" sz="3200" dirty="0">
                <a:cs typeface="Times New Roman" panose="02020603050405020304" pitchFamily="18" charset="0"/>
              </a:rPr>
              <a:t> </a:t>
            </a:r>
            <a:r>
              <a:rPr lang="en-US" sz="3200" dirty="0">
                <a:solidFill>
                  <a:srgbClr val="990000"/>
                </a:solidFill>
                <a:cs typeface="Times New Roman" panose="02020603050405020304" pitchFamily="18" charset="0"/>
              </a:rPr>
              <a:t>with historical research</a:t>
            </a:r>
          </a:p>
          <a:p>
            <a:r>
              <a:rPr lang="en-US" sz="3200" dirty="0">
                <a:cs typeface="Times New Roman" panose="02020603050405020304" pitchFamily="18" charset="0"/>
              </a:rPr>
              <a:t>	</a:t>
            </a:r>
            <a:r>
              <a:rPr lang="en-US" sz="3200" dirty="0">
                <a:solidFill>
                  <a:srgbClr val="990000"/>
                </a:solidFill>
                <a:cs typeface="Times New Roman" panose="02020603050405020304" pitchFamily="18" charset="0"/>
              </a:rPr>
              <a:t>*Veteran Peer-Tutor Program may be </a:t>
            </a:r>
            <a:r>
              <a:rPr lang="en-US" sz="3200" b="1" dirty="0">
                <a:solidFill>
                  <a:srgbClr val="FF0000"/>
                </a:solidFill>
                <a:cs typeface="Times New Roman" panose="02020603050405020304" pitchFamily="18" charset="0"/>
              </a:rPr>
              <a:t>ineffective</a:t>
            </a:r>
          </a:p>
          <a:p>
            <a:r>
              <a:rPr lang="en-US" sz="3200" dirty="0">
                <a:solidFill>
                  <a:srgbClr val="FF0000"/>
                </a:solidFill>
                <a:cs typeface="Times New Roman" panose="02020603050405020304" pitchFamily="18" charset="0"/>
              </a:rPr>
              <a:t>		</a:t>
            </a:r>
            <a:r>
              <a:rPr lang="en-US" sz="3200" dirty="0">
                <a:solidFill>
                  <a:srgbClr val="990000"/>
                </a:solidFill>
                <a:cs typeface="Times New Roman" panose="02020603050405020304" pitchFamily="18" charset="0"/>
              </a:rPr>
              <a:t>**Direction of effect </a:t>
            </a:r>
            <a:r>
              <a:rPr lang="en-US" sz="3200" b="1" dirty="0">
                <a:solidFill>
                  <a:srgbClr val="FF0000"/>
                </a:solidFill>
                <a:cs typeface="Times New Roman" panose="02020603050405020304" pitchFamily="18" charset="0"/>
              </a:rPr>
              <a:t>opposite of H1</a:t>
            </a:r>
          </a:p>
          <a:p>
            <a:r>
              <a:rPr lang="en-US" sz="3200" dirty="0">
                <a:solidFill>
                  <a:srgbClr val="FF0000"/>
                </a:solidFill>
                <a:cs typeface="Times New Roman" panose="02020603050405020304" pitchFamily="18" charset="0"/>
              </a:rPr>
              <a:t>		</a:t>
            </a:r>
            <a:r>
              <a:rPr lang="en-US" sz="3200" dirty="0">
                <a:solidFill>
                  <a:srgbClr val="990000"/>
                </a:solidFill>
                <a:cs typeface="Times New Roman" panose="02020603050405020304" pitchFamily="18" charset="0"/>
              </a:rPr>
              <a:t>**</a:t>
            </a:r>
            <a:r>
              <a:rPr lang="en-US" sz="3200" dirty="0">
                <a:solidFill>
                  <a:srgbClr val="FF0000"/>
                </a:solidFill>
                <a:cs typeface="Times New Roman" panose="02020603050405020304" pitchFamily="18" charset="0"/>
              </a:rPr>
              <a:t> </a:t>
            </a:r>
            <a:r>
              <a:rPr lang="en-US" sz="3200" dirty="0">
                <a:solidFill>
                  <a:srgbClr val="990000"/>
                </a:solidFill>
                <a:cs typeface="Times New Roman" panose="02020603050405020304" pitchFamily="18" charset="0"/>
              </a:rPr>
              <a:t>Mean ranks </a:t>
            </a:r>
            <a:r>
              <a:rPr lang="en-US" sz="3200" b="1" dirty="0">
                <a:solidFill>
                  <a:srgbClr val="FF0000"/>
                </a:solidFill>
                <a:cs typeface="Times New Roman" panose="02020603050405020304" pitchFamily="18" charset="0"/>
              </a:rPr>
              <a:t>higher</a:t>
            </a:r>
            <a:r>
              <a:rPr lang="en-US" sz="3200" dirty="0">
                <a:cs typeface="Times New Roman" panose="02020603050405020304" pitchFamily="18" charset="0"/>
              </a:rPr>
              <a:t> </a:t>
            </a:r>
            <a:r>
              <a:rPr lang="en-US" sz="3200" dirty="0">
                <a:solidFill>
                  <a:srgbClr val="990000"/>
                </a:solidFill>
                <a:cs typeface="Times New Roman" panose="02020603050405020304" pitchFamily="18" charset="0"/>
              </a:rPr>
              <a:t>for</a:t>
            </a:r>
            <a:r>
              <a:rPr lang="en-US" sz="3200" dirty="0">
                <a:cs typeface="Times New Roman" panose="02020603050405020304" pitchFamily="18" charset="0"/>
              </a:rPr>
              <a:t> </a:t>
            </a:r>
            <a:r>
              <a:rPr lang="en-US" sz="3200" b="1" dirty="0">
                <a:solidFill>
                  <a:srgbClr val="FF0000"/>
                </a:solidFill>
                <a:cs typeface="Times New Roman" panose="02020603050405020304" pitchFamily="18" charset="0"/>
              </a:rPr>
              <a:t>comparison group</a:t>
            </a:r>
          </a:p>
          <a:p>
            <a:r>
              <a:rPr lang="en-US" sz="3200" dirty="0">
                <a:solidFill>
                  <a:srgbClr val="FF0000"/>
                </a:solidFill>
                <a:cs typeface="Times New Roman" panose="02020603050405020304" pitchFamily="18" charset="0"/>
              </a:rPr>
              <a:t>	</a:t>
            </a:r>
            <a:r>
              <a:rPr lang="en-US" sz="3200" dirty="0">
                <a:solidFill>
                  <a:srgbClr val="990000"/>
                </a:solidFill>
                <a:cs typeface="Times New Roman" panose="02020603050405020304" pitchFamily="18" charset="0"/>
              </a:rPr>
              <a:t>*</a:t>
            </a:r>
            <a:r>
              <a:rPr lang="en-US" sz="3200" dirty="0">
                <a:cs typeface="Times New Roman" panose="02020603050405020304" pitchFamily="18" charset="0"/>
              </a:rPr>
              <a:t> </a:t>
            </a:r>
            <a:r>
              <a:rPr lang="en-US" sz="3200" dirty="0">
                <a:solidFill>
                  <a:srgbClr val="990000"/>
                </a:solidFill>
                <a:cs typeface="Times New Roman" panose="02020603050405020304" pitchFamily="18" charset="0"/>
              </a:rPr>
              <a:t>Treatment Group (low math proficiency/struggling)</a:t>
            </a:r>
          </a:p>
          <a:p>
            <a:pPr marL="342900" indent="-342900">
              <a:buFont typeface="Arial" panose="020B0604020202020204" pitchFamily="34" charset="0"/>
              <a:buChar char="•"/>
            </a:pPr>
            <a:r>
              <a:rPr lang="en-US" sz="3200" i="1" dirty="0">
                <a:solidFill>
                  <a:srgbClr val="990000"/>
                </a:solidFill>
                <a:cs typeface="Times New Roman" panose="02020603050405020304" pitchFamily="18" charset="0"/>
              </a:rPr>
              <a:t>Comparison Group outcome differs from current student veteran</a:t>
            </a:r>
          </a:p>
          <a:p>
            <a:r>
              <a:rPr lang="en-US" sz="3200" i="1" dirty="0">
                <a:solidFill>
                  <a:srgbClr val="990000"/>
                </a:solidFill>
                <a:cs typeface="Times New Roman" panose="02020603050405020304" pitchFamily="18" charset="0"/>
              </a:rPr>
              <a:t>    scholarship</a:t>
            </a:r>
            <a:endParaRPr lang="en-US" sz="3200" dirty="0">
              <a:solidFill>
                <a:srgbClr val="990000"/>
              </a:solidFill>
              <a:cs typeface="Times New Roman" panose="02020603050405020304" pitchFamily="18" charset="0"/>
            </a:endParaRPr>
          </a:p>
          <a:p>
            <a:r>
              <a:rPr lang="en-US" sz="3200" b="1" dirty="0">
                <a:solidFill>
                  <a:srgbClr val="990000"/>
                </a:solidFill>
                <a:cs typeface="Times New Roman" panose="02020603050405020304" pitchFamily="18" charset="0"/>
              </a:rPr>
              <a:t>Schlossberg Connection: </a:t>
            </a:r>
          </a:p>
          <a:p>
            <a:pPr marL="457200" indent="-457200">
              <a:buFont typeface="Arial" panose="020B0604020202020204" pitchFamily="34" charset="0"/>
              <a:buChar char="•"/>
            </a:pPr>
            <a:r>
              <a:rPr lang="en-US" sz="3200" i="1" dirty="0">
                <a:solidFill>
                  <a:srgbClr val="990000"/>
                </a:solidFill>
                <a:cs typeface="Times New Roman" panose="02020603050405020304" pitchFamily="18" charset="0"/>
              </a:rPr>
              <a:t>Strategy Factor (information seeking &amp; direct action)</a:t>
            </a:r>
          </a:p>
        </p:txBody>
      </p:sp>
    </p:spTree>
    <p:extLst>
      <p:ext uri="{BB962C8B-B14F-4D97-AF65-F5344CB8AC3E}">
        <p14:creationId xmlns:p14="http://schemas.microsoft.com/office/powerpoint/2010/main" val="12350340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p:nvSpPr>
        <p:spPr>
          <a:xfrm>
            <a:off x="4792958" y="63877"/>
            <a:ext cx="2634054" cy="769441"/>
          </a:xfrm>
          <a:prstGeom prst="rect">
            <a:avLst/>
          </a:prstGeom>
          <a:noFill/>
        </p:spPr>
        <p:txBody>
          <a:bodyPr wrap="none" rtlCol="0">
            <a:spAutoFit/>
          </a:bodyPr>
          <a:lstStyle/>
          <a:p>
            <a:r>
              <a:rPr lang="en-US" sz="4400" b="1" dirty="0">
                <a:solidFill>
                  <a:srgbClr val="990000"/>
                </a:solidFill>
                <a:cs typeface="Times New Roman" panose="02020603050405020304" pitchFamily="18" charset="0"/>
              </a:rPr>
              <a:t>Discussion</a:t>
            </a:r>
          </a:p>
        </p:txBody>
      </p:sp>
      <p:sp>
        <p:nvSpPr>
          <p:cNvPr id="3" name="TextBox 2"/>
          <p:cNvSpPr txBox="1"/>
          <p:nvPr/>
        </p:nvSpPr>
        <p:spPr>
          <a:xfrm>
            <a:off x="204651" y="856357"/>
            <a:ext cx="11810669" cy="6001643"/>
          </a:xfrm>
          <a:prstGeom prst="rect">
            <a:avLst/>
          </a:prstGeom>
          <a:noFill/>
        </p:spPr>
        <p:txBody>
          <a:bodyPr wrap="none" rtlCol="0">
            <a:spAutoFit/>
          </a:bodyPr>
          <a:lstStyle/>
          <a:p>
            <a:r>
              <a:rPr lang="en-US" sz="3200" dirty="0">
                <a:solidFill>
                  <a:srgbClr val="FF0000"/>
                </a:solidFill>
                <a:cs typeface="Times New Roman" panose="02020603050405020304" pitchFamily="18" charset="0"/>
              </a:rPr>
              <a:t>Results of 2</a:t>
            </a:r>
            <a:r>
              <a:rPr lang="en-US" sz="3200" baseline="30000" dirty="0">
                <a:solidFill>
                  <a:srgbClr val="FF0000"/>
                </a:solidFill>
                <a:cs typeface="Times New Roman" panose="02020603050405020304" pitchFamily="18" charset="0"/>
              </a:rPr>
              <a:t>nd</a:t>
            </a:r>
            <a:r>
              <a:rPr lang="en-US" sz="3200" dirty="0">
                <a:solidFill>
                  <a:srgbClr val="FF0000"/>
                </a:solidFill>
                <a:cs typeface="Times New Roman" panose="02020603050405020304" pitchFamily="18" charset="0"/>
              </a:rPr>
              <a:t> Research Question</a:t>
            </a:r>
          </a:p>
          <a:p>
            <a:pPr marL="571500" indent="-571500">
              <a:buFont typeface="Arial" panose="020B0604020202020204" pitchFamily="34" charset="0"/>
              <a:buChar char="•"/>
            </a:pPr>
            <a:r>
              <a:rPr lang="en-US" sz="3200" dirty="0">
                <a:solidFill>
                  <a:srgbClr val="990000"/>
                </a:solidFill>
                <a:cs typeface="Times New Roman" panose="02020603050405020304" pitchFamily="18" charset="0"/>
              </a:rPr>
              <a:t>Potential Reasons</a:t>
            </a:r>
          </a:p>
          <a:p>
            <a:r>
              <a:rPr lang="en-US" sz="3200" dirty="0">
                <a:solidFill>
                  <a:srgbClr val="990000"/>
                </a:solidFill>
                <a:cs typeface="Times New Roman" panose="02020603050405020304" pitchFamily="18" charset="0"/>
              </a:rPr>
              <a:t>	*Treatment Group Participants: </a:t>
            </a:r>
            <a:r>
              <a:rPr lang="en-US" sz="3200" dirty="0">
                <a:solidFill>
                  <a:srgbClr val="FF0000"/>
                </a:solidFill>
                <a:cs typeface="Times New Roman" panose="02020603050405020304" pitchFamily="18" charset="0"/>
              </a:rPr>
              <a:t>Inconsistent Use</a:t>
            </a:r>
          </a:p>
          <a:p>
            <a:r>
              <a:rPr lang="en-US" sz="3200" dirty="0">
                <a:cs typeface="Times New Roman" panose="02020603050405020304" pitchFamily="18" charset="0"/>
              </a:rPr>
              <a:t>	</a:t>
            </a:r>
            <a:r>
              <a:rPr lang="en-US" sz="3200" dirty="0">
                <a:solidFill>
                  <a:srgbClr val="990000"/>
                </a:solidFill>
                <a:cs typeface="Times New Roman" panose="02020603050405020304" pitchFamily="18" charset="0"/>
              </a:rPr>
              <a:t>* Veteran Tutor </a:t>
            </a:r>
            <a:r>
              <a:rPr lang="en-US" sz="3200" dirty="0">
                <a:solidFill>
                  <a:srgbClr val="FF0000"/>
                </a:solidFill>
                <a:cs typeface="Times New Roman" panose="02020603050405020304" pitchFamily="18" charset="0"/>
              </a:rPr>
              <a:t>ineffective</a:t>
            </a:r>
          </a:p>
          <a:p>
            <a:endParaRPr lang="en-US" sz="3200" dirty="0">
              <a:cs typeface="Times New Roman" panose="02020603050405020304" pitchFamily="18" charset="0"/>
            </a:endParaRPr>
          </a:p>
          <a:p>
            <a:r>
              <a:rPr lang="en-US" sz="3200" i="1" dirty="0">
                <a:solidFill>
                  <a:srgbClr val="FF0000"/>
                </a:solidFill>
                <a:cs typeface="Times New Roman" panose="02020603050405020304" pitchFamily="18" charset="0"/>
              </a:rPr>
              <a:t>Difference</a:t>
            </a:r>
            <a:r>
              <a:rPr lang="en-US" sz="3200" i="1" dirty="0">
                <a:cs typeface="Times New Roman" panose="02020603050405020304" pitchFamily="18" charset="0"/>
              </a:rPr>
              <a:t> </a:t>
            </a:r>
            <a:r>
              <a:rPr lang="en-US" sz="3200" i="1" dirty="0">
                <a:solidFill>
                  <a:srgbClr val="990000"/>
                </a:solidFill>
                <a:cs typeface="Times New Roman" panose="02020603050405020304" pitchFamily="18" charset="0"/>
              </a:rPr>
              <a:t>B/W 1RQ &amp; 2RQ </a:t>
            </a:r>
            <a:r>
              <a:rPr lang="en-US" sz="3200" i="1" dirty="0">
                <a:solidFill>
                  <a:srgbClr val="FF0000"/>
                </a:solidFill>
                <a:cs typeface="Times New Roman" panose="02020603050405020304" pitchFamily="18" charset="0"/>
              </a:rPr>
              <a:t>(expected direction; moderate correlation)</a:t>
            </a:r>
          </a:p>
          <a:p>
            <a:endParaRPr lang="en-US" sz="3200" i="1" dirty="0">
              <a:cs typeface="Times New Roman" panose="02020603050405020304" pitchFamily="18" charset="0"/>
            </a:endParaRPr>
          </a:p>
          <a:p>
            <a:pPr marL="571500" indent="-571500">
              <a:buFont typeface="Arial" panose="020B0604020202020204" pitchFamily="34" charset="0"/>
              <a:buChar char="•"/>
            </a:pPr>
            <a:r>
              <a:rPr lang="en-US" sz="3200" i="1" dirty="0">
                <a:solidFill>
                  <a:srgbClr val="990000"/>
                </a:solidFill>
                <a:cs typeface="Times New Roman" panose="02020603050405020304" pitchFamily="18" charset="0"/>
              </a:rPr>
              <a:t>Findings</a:t>
            </a:r>
            <a:r>
              <a:rPr lang="en-US" sz="3200" i="1" dirty="0">
                <a:cs typeface="Times New Roman" panose="02020603050405020304" pitchFamily="18" charset="0"/>
              </a:rPr>
              <a:t> </a:t>
            </a:r>
            <a:r>
              <a:rPr lang="en-US" sz="3200" i="1" dirty="0">
                <a:solidFill>
                  <a:srgbClr val="FF0000"/>
                </a:solidFill>
                <a:cs typeface="Times New Roman" panose="02020603050405020304" pitchFamily="18" charset="0"/>
              </a:rPr>
              <a:t>contrast </a:t>
            </a:r>
            <a:r>
              <a:rPr lang="en-US" sz="3200" i="1" dirty="0">
                <a:solidFill>
                  <a:srgbClr val="990000"/>
                </a:solidFill>
                <a:cs typeface="Times New Roman" panose="02020603050405020304" pitchFamily="18" charset="0"/>
              </a:rPr>
              <a:t>peer-tutoring research</a:t>
            </a:r>
          </a:p>
          <a:p>
            <a:endParaRPr lang="en-US" sz="3200" i="1" dirty="0">
              <a:cs typeface="Times New Roman" panose="02020603050405020304" pitchFamily="18" charset="0"/>
            </a:endParaRPr>
          </a:p>
          <a:p>
            <a:r>
              <a:rPr lang="en-US" sz="3200" b="1" dirty="0">
                <a:solidFill>
                  <a:srgbClr val="990000"/>
                </a:solidFill>
                <a:cs typeface="Times New Roman" panose="02020603050405020304" pitchFamily="18" charset="0"/>
              </a:rPr>
              <a:t>Schlossberg Connection</a:t>
            </a:r>
          </a:p>
          <a:p>
            <a:pPr marL="571500" indent="-571500">
              <a:buFont typeface="Arial" panose="020B0604020202020204" pitchFamily="34" charset="0"/>
              <a:buChar char="•"/>
            </a:pPr>
            <a:r>
              <a:rPr lang="en-US" sz="3200" dirty="0">
                <a:solidFill>
                  <a:srgbClr val="FF0000"/>
                </a:solidFill>
                <a:cs typeface="Times New Roman" panose="02020603050405020304" pitchFamily="18" charset="0"/>
              </a:rPr>
              <a:t>Social</a:t>
            </a:r>
            <a:r>
              <a:rPr lang="en-US" sz="3200" dirty="0">
                <a:solidFill>
                  <a:srgbClr val="990000"/>
                </a:solidFill>
                <a:cs typeface="Times New Roman" panose="02020603050405020304" pitchFamily="18" charset="0"/>
              </a:rPr>
              <a:t> Factor </a:t>
            </a:r>
            <a:r>
              <a:rPr lang="en-US" sz="3200" dirty="0">
                <a:cs typeface="Times New Roman" panose="02020603050405020304" pitchFamily="18" charset="0"/>
              </a:rPr>
              <a:t>(</a:t>
            </a:r>
            <a:r>
              <a:rPr lang="en-US" sz="3200" dirty="0">
                <a:solidFill>
                  <a:srgbClr val="FF0000"/>
                </a:solidFill>
                <a:cs typeface="Times New Roman" panose="02020603050405020304" pitchFamily="18" charset="0"/>
              </a:rPr>
              <a:t>camaraderie v. academic assistance</a:t>
            </a:r>
            <a:r>
              <a:rPr lang="en-US" sz="3200" dirty="0">
                <a:cs typeface="Times New Roman" panose="02020603050405020304" pitchFamily="18" charset="0"/>
              </a:rPr>
              <a:t>)</a:t>
            </a: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35014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p:nvSpPr>
        <p:spPr>
          <a:xfrm>
            <a:off x="4430251" y="0"/>
            <a:ext cx="3042243" cy="769441"/>
          </a:xfrm>
          <a:prstGeom prst="rect">
            <a:avLst/>
          </a:prstGeom>
          <a:noFill/>
        </p:spPr>
        <p:txBody>
          <a:bodyPr wrap="none" rtlCol="0">
            <a:spAutoFit/>
          </a:bodyPr>
          <a:lstStyle/>
          <a:p>
            <a:r>
              <a:rPr lang="en-US" sz="4400" b="1" dirty="0">
                <a:solidFill>
                  <a:srgbClr val="990000"/>
                </a:solidFill>
              </a:rPr>
              <a:t>Implications</a:t>
            </a:r>
          </a:p>
        </p:txBody>
      </p:sp>
      <p:sp>
        <p:nvSpPr>
          <p:cNvPr id="3" name="TextBox 2"/>
          <p:cNvSpPr txBox="1"/>
          <p:nvPr/>
        </p:nvSpPr>
        <p:spPr>
          <a:xfrm>
            <a:off x="0" y="1295975"/>
            <a:ext cx="11902746" cy="6155531"/>
          </a:xfrm>
          <a:prstGeom prst="rect">
            <a:avLst/>
          </a:prstGeom>
          <a:noFill/>
        </p:spPr>
        <p:txBody>
          <a:bodyPr wrap="none" rtlCol="0">
            <a:spAutoFit/>
          </a:bodyPr>
          <a:lstStyle/>
          <a:p>
            <a:pPr marL="285750" indent="-285750">
              <a:buFont typeface="Arial" panose="020B0604020202020204" pitchFamily="34" charset="0"/>
              <a:buChar char="•"/>
            </a:pPr>
            <a:r>
              <a:rPr lang="en-US" sz="3200" dirty="0">
                <a:solidFill>
                  <a:srgbClr val="990000"/>
                </a:solidFill>
                <a:cs typeface="Times New Roman" panose="02020603050405020304" pitchFamily="18" charset="0"/>
              </a:rPr>
              <a:t>Majority of Student Veterans </a:t>
            </a:r>
            <a:r>
              <a:rPr lang="en-US" sz="3200" b="1" dirty="0">
                <a:solidFill>
                  <a:srgbClr val="FF0000"/>
                </a:solidFill>
                <a:cs typeface="Times New Roman" panose="02020603050405020304" pitchFamily="18" charset="0"/>
              </a:rPr>
              <a:t>may feel peer-tutoring is unnecessary</a:t>
            </a:r>
          </a:p>
          <a:p>
            <a:endParaRPr lang="en-US" sz="3200" dirty="0">
              <a:solidFill>
                <a:srgbClr val="FF0000"/>
              </a:solidFill>
              <a:cs typeface="Times New Roman" panose="02020603050405020304" pitchFamily="18" charset="0"/>
            </a:endParaRPr>
          </a:p>
          <a:p>
            <a:pPr marL="285750" indent="-285750">
              <a:buFont typeface="Arial" panose="020B0604020202020204" pitchFamily="34" charset="0"/>
              <a:buChar char="•"/>
            </a:pPr>
            <a:r>
              <a:rPr lang="en-US" sz="3200" dirty="0">
                <a:solidFill>
                  <a:srgbClr val="990000"/>
                </a:solidFill>
                <a:cs typeface="Times New Roman" panose="02020603050405020304" pitchFamily="18" charset="0"/>
              </a:rPr>
              <a:t>Majority of Students </a:t>
            </a:r>
            <a:r>
              <a:rPr lang="en-US" sz="3200" b="1" dirty="0">
                <a:solidFill>
                  <a:srgbClr val="FF0000"/>
                </a:solidFill>
                <a:cs typeface="Times New Roman" panose="02020603050405020304" pitchFamily="18" charset="0"/>
              </a:rPr>
              <a:t>may have an aversion </a:t>
            </a:r>
            <a:r>
              <a:rPr lang="en-US" sz="3200" dirty="0">
                <a:solidFill>
                  <a:srgbClr val="990000"/>
                </a:solidFill>
                <a:cs typeface="Times New Roman" panose="02020603050405020304" pitchFamily="18" charset="0"/>
              </a:rPr>
              <a:t>to using tutoring service</a:t>
            </a:r>
          </a:p>
          <a:p>
            <a:r>
              <a:rPr lang="en-US" sz="3200" dirty="0">
                <a:cs typeface="Times New Roman" panose="02020603050405020304" pitchFamily="18" charset="0"/>
              </a:rPr>
              <a:t> </a:t>
            </a:r>
          </a:p>
          <a:p>
            <a:pPr marL="285750" indent="-285750">
              <a:buFont typeface="Arial" panose="020B0604020202020204" pitchFamily="34" charset="0"/>
              <a:buChar char="•"/>
            </a:pPr>
            <a:r>
              <a:rPr lang="en-US" sz="3200" dirty="0">
                <a:solidFill>
                  <a:srgbClr val="990000"/>
                </a:solidFill>
                <a:cs typeface="Times New Roman" panose="02020603050405020304" pitchFamily="18" charset="0"/>
              </a:rPr>
              <a:t>Student Veterans </a:t>
            </a:r>
            <a:r>
              <a:rPr lang="en-US" sz="3200" b="1" dirty="0">
                <a:solidFill>
                  <a:srgbClr val="FF0000"/>
                </a:solidFill>
                <a:cs typeface="Times New Roman" panose="02020603050405020304" pitchFamily="18" charset="0"/>
              </a:rPr>
              <a:t>may prefer informal </a:t>
            </a:r>
            <a:r>
              <a:rPr lang="en-US" sz="3200" dirty="0">
                <a:solidFill>
                  <a:srgbClr val="990000"/>
                </a:solidFill>
                <a:cs typeface="Times New Roman" panose="02020603050405020304" pitchFamily="18" charset="0"/>
              </a:rPr>
              <a:t>in-class peer-tutoring with</a:t>
            </a:r>
          </a:p>
          <a:p>
            <a:r>
              <a:rPr lang="en-US" sz="3200" dirty="0">
                <a:solidFill>
                  <a:srgbClr val="990000"/>
                </a:solidFill>
                <a:cs typeface="Times New Roman" panose="02020603050405020304" pitchFamily="18" charset="0"/>
              </a:rPr>
              <a:t>   classmates</a:t>
            </a:r>
          </a:p>
          <a:p>
            <a:endParaRPr lang="en-US" sz="3200" dirty="0">
              <a:cs typeface="Times New Roman" panose="02020603050405020304" pitchFamily="18" charset="0"/>
            </a:endParaRPr>
          </a:p>
          <a:p>
            <a:pPr marL="285750" indent="-285750">
              <a:buFont typeface="Arial" panose="020B0604020202020204" pitchFamily="34" charset="0"/>
              <a:buChar char="•"/>
            </a:pPr>
            <a:r>
              <a:rPr lang="en-US" sz="3200" dirty="0">
                <a:solidFill>
                  <a:srgbClr val="990000"/>
                </a:solidFill>
                <a:cs typeface="Times New Roman" panose="02020603050405020304" pitchFamily="18" charset="0"/>
              </a:rPr>
              <a:t>Student Veterans </a:t>
            </a:r>
            <a:r>
              <a:rPr lang="en-US" sz="3200" b="1" dirty="0">
                <a:solidFill>
                  <a:srgbClr val="FF0000"/>
                </a:solidFill>
                <a:cs typeface="Times New Roman" panose="02020603050405020304" pitchFamily="18" charset="0"/>
              </a:rPr>
              <a:t>may prefer listing assistance </a:t>
            </a:r>
            <a:r>
              <a:rPr lang="en-US" sz="3200" dirty="0">
                <a:solidFill>
                  <a:srgbClr val="990000"/>
                </a:solidFill>
                <a:cs typeface="Times New Roman" panose="02020603050405020304" pitchFamily="18" charset="0"/>
              </a:rPr>
              <a:t>from their class</a:t>
            </a:r>
          </a:p>
          <a:p>
            <a:r>
              <a:rPr lang="en-US" sz="3200" dirty="0">
                <a:solidFill>
                  <a:srgbClr val="990000"/>
                </a:solidFill>
                <a:cs typeface="Times New Roman" panose="02020603050405020304" pitchFamily="18" charset="0"/>
              </a:rPr>
              <a:t>   instructor</a:t>
            </a:r>
          </a:p>
          <a:p>
            <a:endParaRPr lang="en-US" sz="3200" dirty="0">
              <a:solidFill>
                <a:srgbClr val="990000"/>
              </a:solidFill>
              <a:cs typeface="Times New Roman" panose="02020603050405020304" pitchFamily="18" charset="0"/>
            </a:endParaRPr>
          </a:p>
          <a:p>
            <a:pPr marL="285750" indent="-285750">
              <a:buFont typeface="Arial" panose="020B0604020202020204" pitchFamily="34" charset="0"/>
              <a:buChar char="•"/>
            </a:pPr>
            <a:r>
              <a:rPr lang="en-US" sz="3200" dirty="0">
                <a:solidFill>
                  <a:srgbClr val="990000"/>
                </a:solidFill>
                <a:cs typeface="Times New Roman" panose="02020603050405020304" pitchFamily="18" charset="0"/>
              </a:rPr>
              <a:t>Student Veterans </a:t>
            </a:r>
            <a:r>
              <a:rPr lang="en-US" sz="3200" b="1" dirty="0">
                <a:solidFill>
                  <a:srgbClr val="FF0000"/>
                </a:solidFill>
                <a:cs typeface="Times New Roman" panose="02020603050405020304" pitchFamily="18" charset="0"/>
              </a:rPr>
              <a:t>may prefer listing assistance </a:t>
            </a:r>
            <a:r>
              <a:rPr lang="en-US" sz="3200" dirty="0">
                <a:solidFill>
                  <a:srgbClr val="990000"/>
                </a:solidFill>
                <a:cs typeface="Times New Roman" panose="02020603050405020304" pitchFamily="18" charset="0"/>
              </a:rPr>
              <a:t>from their classmates</a:t>
            </a:r>
          </a:p>
          <a:p>
            <a:endParaRPr lang="en-US" sz="2400" dirty="0">
              <a:cs typeface="Times New Roman" panose="02020603050405020304" pitchFamily="18" charset="0"/>
            </a:endParaRPr>
          </a:p>
          <a:p>
            <a:endParaRPr lang="en-US" dirty="0"/>
          </a:p>
        </p:txBody>
      </p:sp>
    </p:spTree>
    <p:extLst>
      <p:ext uri="{BB962C8B-B14F-4D97-AF65-F5344CB8AC3E}">
        <p14:creationId xmlns:p14="http://schemas.microsoft.com/office/powerpoint/2010/main" val="34609031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80713" y="0"/>
            <a:ext cx="5111015" cy="707886"/>
          </a:xfrm>
          <a:prstGeom prst="rect">
            <a:avLst/>
          </a:prstGeom>
          <a:noFill/>
        </p:spPr>
        <p:txBody>
          <a:bodyPr wrap="none" rtlCol="0">
            <a:spAutoFit/>
          </a:bodyPr>
          <a:lstStyle/>
          <a:p>
            <a:r>
              <a:rPr lang="en-US" sz="4000" b="1" dirty="0">
                <a:solidFill>
                  <a:srgbClr val="990000"/>
                </a:solidFill>
              </a:rPr>
              <a:t>Implications Continued</a:t>
            </a:r>
          </a:p>
        </p:txBody>
      </p:sp>
      <p:sp>
        <p:nvSpPr>
          <p:cNvPr id="3" name="Rectangle 2"/>
          <p:cNvSpPr/>
          <p:nvPr/>
        </p:nvSpPr>
        <p:spPr>
          <a:xfrm>
            <a:off x="284006" y="1057802"/>
            <a:ext cx="11504428" cy="5509200"/>
          </a:xfrm>
          <a:prstGeom prst="rect">
            <a:avLst/>
          </a:prstGeom>
        </p:spPr>
        <p:txBody>
          <a:bodyPr wrap="square">
            <a:spAutoFit/>
          </a:bodyPr>
          <a:lstStyle/>
          <a:p>
            <a:pPr marL="285750" indent="-285750">
              <a:buFont typeface="Arial" panose="020B0604020202020204" pitchFamily="34" charset="0"/>
              <a:buChar char="•"/>
            </a:pPr>
            <a:r>
              <a:rPr lang="en-US" sz="3200" dirty="0">
                <a:solidFill>
                  <a:srgbClr val="990000"/>
                </a:solidFill>
                <a:cs typeface="Times New Roman" panose="02020603050405020304" pitchFamily="18" charset="0"/>
              </a:rPr>
              <a:t>Low sample size of Student Veterans in Treatment Group </a:t>
            </a:r>
            <a:r>
              <a:rPr lang="en-US" sz="3200" b="1" dirty="0">
                <a:solidFill>
                  <a:srgbClr val="FF0000"/>
                </a:solidFill>
                <a:cs typeface="Times New Roman" panose="02020603050405020304" pitchFamily="18" charset="0"/>
              </a:rPr>
              <a:t>may indicate a need for new or different</a:t>
            </a:r>
            <a:r>
              <a:rPr lang="en-US" sz="3200" b="1" dirty="0">
                <a:cs typeface="Times New Roman" panose="02020603050405020304" pitchFamily="18" charset="0"/>
              </a:rPr>
              <a:t> </a:t>
            </a:r>
            <a:r>
              <a:rPr lang="en-US" sz="3200" dirty="0">
                <a:solidFill>
                  <a:srgbClr val="990000"/>
                </a:solidFill>
                <a:cs typeface="Times New Roman" panose="02020603050405020304" pitchFamily="18" charset="0"/>
              </a:rPr>
              <a:t>outreach approaches in advertising and advocating for veteran peer-tutoring</a:t>
            </a:r>
          </a:p>
          <a:p>
            <a:endParaRPr lang="en-US" sz="3200" dirty="0">
              <a:cs typeface="Times New Roman" panose="02020603050405020304" pitchFamily="18" charset="0"/>
            </a:endParaRPr>
          </a:p>
          <a:p>
            <a:pPr marL="285750" indent="-285750">
              <a:buFont typeface="Arial" panose="020B0604020202020204" pitchFamily="34" charset="0"/>
              <a:buChar char="•"/>
            </a:pPr>
            <a:r>
              <a:rPr lang="en-US" sz="3200" dirty="0">
                <a:solidFill>
                  <a:srgbClr val="990000"/>
                </a:solidFill>
                <a:cs typeface="Times New Roman" panose="02020603050405020304" pitchFamily="18" charset="0"/>
              </a:rPr>
              <a:t>Focus of current scholarship </a:t>
            </a:r>
            <a:r>
              <a:rPr lang="en-US" sz="3200" b="1" dirty="0">
                <a:solidFill>
                  <a:srgbClr val="FF0000"/>
                </a:solidFill>
                <a:cs typeface="Times New Roman" panose="02020603050405020304" pitchFamily="18" charset="0"/>
              </a:rPr>
              <a:t>may need to change </a:t>
            </a:r>
            <a:r>
              <a:rPr lang="en-US" sz="3200" dirty="0">
                <a:solidFill>
                  <a:srgbClr val="990000"/>
                </a:solidFill>
                <a:cs typeface="Times New Roman" panose="02020603050405020304" pitchFamily="18" charset="0"/>
              </a:rPr>
              <a:t>to initial historical research on student veteran academic performance instead of transitional experience</a:t>
            </a:r>
          </a:p>
          <a:p>
            <a:endParaRPr lang="en-US" sz="3200" dirty="0">
              <a:cs typeface="Times New Roman" panose="02020603050405020304" pitchFamily="18" charset="0"/>
            </a:endParaRPr>
          </a:p>
          <a:p>
            <a:pPr marL="285750" indent="-285750">
              <a:buFont typeface="Arial" panose="020B0604020202020204" pitchFamily="34" charset="0"/>
              <a:buChar char="•"/>
            </a:pPr>
            <a:r>
              <a:rPr lang="en-US" sz="3200" b="1" dirty="0">
                <a:solidFill>
                  <a:srgbClr val="FF0000"/>
                </a:solidFill>
                <a:cs typeface="Times New Roman" panose="02020603050405020304" pitchFamily="18" charset="0"/>
              </a:rPr>
              <a:t>Future collaborative efforts </a:t>
            </a:r>
            <a:r>
              <a:rPr lang="en-US" sz="3200" dirty="0">
                <a:solidFill>
                  <a:srgbClr val="990000"/>
                </a:solidFill>
                <a:cs typeface="Times New Roman" panose="02020603050405020304" pitchFamily="18" charset="0"/>
              </a:rPr>
              <a:t>between DE faculty and Learning Assistance Directors should be initiated with Student Veteran input to help remodel the veteran peer-tutoring program</a:t>
            </a:r>
          </a:p>
        </p:txBody>
      </p:sp>
    </p:spTree>
    <p:extLst>
      <p:ext uri="{BB962C8B-B14F-4D97-AF65-F5344CB8AC3E}">
        <p14:creationId xmlns:p14="http://schemas.microsoft.com/office/powerpoint/2010/main" val="14232131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377F86C-57E4-416B-BE31-57200BA8F56B}"/>
              </a:ext>
            </a:extLst>
          </p:cNvPr>
          <p:cNvSpPr/>
          <p:nvPr/>
        </p:nvSpPr>
        <p:spPr>
          <a:xfrm>
            <a:off x="681925" y="0"/>
            <a:ext cx="10821851" cy="6617196"/>
          </a:xfrm>
          <a:prstGeom prst="rect">
            <a:avLst/>
          </a:prstGeom>
        </p:spPr>
        <p:txBody>
          <a:bodyPr wrap="square">
            <a:spAutoFit/>
          </a:bodyPr>
          <a:lstStyle/>
          <a:p>
            <a:pPr algn="ctr"/>
            <a:r>
              <a:rPr lang="en-US" sz="3600" b="1" dirty="0">
                <a:solidFill>
                  <a:srgbClr val="990000"/>
                </a:solidFill>
                <a:cs typeface="Times New Roman" panose="02020603050405020304" pitchFamily="18" charset="0"/>
              </a:rPr>
              <a:t>Limitations</a:t>
            </a:r>
          </a:p>
          <a:p>
            <a:pPr algn="ctr"/>
            <a:endParaRPr lang="en-US" sz="2800" b="1" dirty="0">
              <a:solidFill>
                <a:srgbClr val="990000"/>
              </a:solidFill>
              <a:cs typeface="Times New Roman" panose="02020603050405020304" pitchFamily="18" charset="0"/>
            </a:endParaRPr>
          </a:p>
          <a:p>
            <a:pPr marL="457200" indent="-457200">
              <a:buFont typeface="Arial" panose="020B0604020202020204" pitchFamily="34" charset="0"/>
              <a:buChar char="•"/>
            </a:pPr>
            <a:r>
              <a:rPr lang="en-US" sz="2800" b="1" i="1" dirty="0">
                <a:solidFill>
                  <a:srgbClr val="990000"/>
                </a:solidFill>
                <a:cs typeface="Times New Roman" panose="02020603050405020304" pitchFamily="18" charset="0"/>
              </a:rPr>
              <a:t>One possible limitation: </a:t>
            </a:r>
            <a:r>
              <a:rPr lang="en-US" sz="2800" i="1" dirty="0">
                <a:solidFill>
                  <a:srgbClr val="990000"/>
                </a:solidFill>
                <a:cs typeface="Times New Roman" panose="02020603050405020304" pitchFamily="18" charset="0"/>
              </a:rPr>
              <a:t>Alternate form of tutoring</a:t>
            </a:r>
          </a:p>
          <a:p>
            <a:endParaRPr lang="en-US" sz="2800" i="1" dirty="0">
              <a:solidFill>
                <a:srgbClr val="990000"/>
              </a:solidFill>
              <a:cs typeface="Times New Roman" panose="02020603050405020304" pitchFamily="18" charset="0"/>
            </a:endParaRPr>
          </a:p>
          <a:p>
            <a:pPr marL="457200" indent="-457200">
              <a:buFont typeface="Arial" panose="020B0604020202020204" pitchFamily="34" charset="0"/>
              <a:buChar char="•"/>
            </a:pPr>
            <a:r>
              <a:rPr lang="en-US" sz="2800" b="1" i="1" dirty="0">
                <a:solidFill>
                  <a:srgbClr val="990000"/>
                </a:solidFill>
                <a:cs typeface="Times New Roman" panose="02020603050405020304" pitchFamily="18" charset="0"/>
              </a:rPr>
              <a:t>Second possible limitation: </a:t>
            </a:r>
            <a:r>
              <a:rPr lang="en-US" sz="2800" i="1" dirty="0">
                <a:solidFill>
                  <a:srgbClr val="990000"/>
                </a:solidFill>
                <a:cs typeface="Times New Roman" panose="02020603050405020304" pitchFamily="18" charset="0"/>
              </a:rPr>
              <a:t>confounding factors for participants with mental and physical health issues</a:t>
            </a:r>
          </a:p>
          <a:p>
            <a:endParaRPr lang="en-US" sz="2800" i="1" dirty="0">
              <a:solidFill>
                <a:srgbClr val="990000"/>
              </a:solidFill>
              <a:cs typeface="Times New Roman" panose="02020603050405020304" pitchFamily="18" charset="0"/>
            </a:endParaRPr>
          </a:p>
          <a:p>
            <a:pPr marL="457200" indent="-457200">
              <a:buFont typeface="Arial" panose="020B0604020202020204" pitchFamily="34" charset="0"/>
              <a:buChar char="•"/>
            </a:pPr>
            <a:r>
              <a:rPr lang="en-US" sz="2800" b="1" i="1" dirty="0">
                <a:solidFill>
                  <a:srgbClr val="990000"/>
                </a:solidFill>
                <a:cs typeface="Times New Roman" panose="02020603050405020304" pitchFamily="18" charset="0"/>
              </a:rPr>
              <a:t>Third possible limitation: </a:t>
            </a:r>
            <a:r>
              <a:rPr lang="en-US" sz="2800" i="1" dirty="0">
                <a:solidFill>
                  <a:srgbClr val="990000"/>
                </a:solidFill>
                <a:cs typeface="Times New Roman" panose="02020603050405020304" pitchFamily="18" charset="0"/>
              </a:rPr>
              <a:t>Background knowledge of mathematics courses taken by participants</a:t>
            </a:r>
          </a:p>
          <a:p>
            <a:endParaRPr lang="en-US" sz="2800" i="1" dirty="0">
              <a:solidFill>
                <a:srgbClr val="990000"/>
              </a:solidFill>
              <a:cs typeface="Times New Roman" panose="02020603050405020304" pitchFamily="18" charset="0"/>
            </a:endParaRPr>
          </a:p>
          <a:p>
            <a:pPr marL="457200" indent="-457200">
              <a:buFont typeface="Arial" panose="020B0604020202020204" pitchFamily="34" charset="0"/>
              <a:buChar char="•"/>
            </a:pPr>
            <a:r>
              <a:rPr lang="en-US" sz="2800" b="1" i="1" dirty="0">
                <a:solidFill>
                  <a:srgbClr val="990000"/>
                </a:solidFill>
                <a:cs typeface="Times New Roman" panose="02020603050405020304" pitchFamily="18" charset="0"/>
              </a:rPr>
              <a:t>Fourth possible limitation: </a:t>
            </a:r>
            <a:r>
              <a:rPr lang="en-US" sz="2800" i="1" dirty="0">
                <a:solidFill>
                  <a:srgbClr val="990000"/>
                </a:solidFill>
                <a:cs typeface="Times New Roman" panose="02020603050405020304" pitchFamily="18" charset="0"/>
              </a:rPr>
              <a:t>Difficult to determine veteran</a:t>
            </a:r>
          </a:p>
          <a:p>
            <a:r>
              <a:rPr lang="en-US" sz="2800" b="1" i="1" dirty="0">
                <a:solidFill>
                  <a:srgbClr val="990000"/>
                </a:solidFill>
                <a:cs typeface="Times New Roman" panose="02020603050405020304" pitchFamily="18" charset="0"/>
              </a:rPr>
              <a:t>     </a:t>
            </a:r>
            <a:r>
              <a:rPr lang="en-US" sz="2800" i="1" dirty="0">
                <a:solidFill>
                  <a:srgbClr val="990000"/>
                </a:solidFill>
                <a:cs typeface="Times New Roman" panose="02020603050405020304" pitchFamily="18" charset="0"/>
              </a:rPr>
              <a:t>peer-tutoring use prior to four-semester time frame</a:t>
            </a:r>
          </a:p>
          <a:p>
            <a:endParaRPr lang="en-US" sz="2800" b="1" i="1" dirty="0">
              <a:solidFill>
                <a:srgbClr val="990000"/>
              </a:solidFill>
              <a:cs typeface="Times New Roman" panose="02020603050405020304" pitchFamily="18" charset="0"/>
            </a:endParaRPr>
          </a:p>
          <a:p>
            <a:pPr marL="457200" indent="-457200">
              <a:buFont typeface="Arial" panose="020B0604020202020204" pitchFamily="34" charset="0"/>
              <a:buChar char="•"/>
            </a:pPr>
            <a:r>
              <a:rPr lang="en-US" sz="2800" b="1" i="1" dirty="0">
                <a:solidFill>
                  <a:srgbClr val="990000"/>
                </a:solidFill>
                <a:cs typeface="Times New Roman" panose="02020603050405020304" pitchFamily="18" charset="0"/>
              </a:rPr>
              <a:t>Fifth possible limitation: </a:t>
            </a:r>
            <a:r>
              <a:rPr lang="en-US" sz="2800" i="1" dirty="0">
                <a:solidFill>
                  <a:srgbClr val="990000"/>
                </a:solidFill>
                <a:cs typeface="Times New Roman" panose="02020603050405020304" pitchFamily="18" charset="0"/>
              </a:rPr>
              <a:t>Low power of study due to low</a:t>
            </a:r>
          </a:p>
          <a:p>
            <a:r>
              <a:rPr lang="en-US" sz="2800" b="1" i="1" dirty="0">
                <a:solidFill>
                  <a:srgbClr val="990000"/>
                </a:solidFill>
                <a:cs typeface="Times New Roman" panose="02020603050405020304" pitchFamily="18" charset="0"/>
              </a:rPr>
              <a:t>     </a:t>
            </a:r>
            <a:r>
              <a:rPr lang="en-US" sz="2800" i="1" dirty="0">
                <a:solidFill>
                  <a:srgbClr val="990000"/>
                </a:solidFill>
                <a:cs typeface="Times New Roman" panose="02020603050405020304" pitchFamily="18" charset="0"/>
              </a:rPr>
              <a:t>sample size</a:t>
            </a:r>
          </a:p>
        </p:txBody>
      </p:sp>
    </p:spTree>
    <p:extLst>
      <p:ext uri="{BB962C8B-B14F-4D97-AF65-F5344CB8AC3E}">
        <p14:creationId xmlns:p14="http://schemas.microsoft.com/office/powerpoint/2010/main" val="31215372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p:nvSpPr>
        <p:spPr>
          <a:xfrm>
            <a:off x="4165979" y="259862"/>
            <a:ext cx="3621825" cy="707886"/>
          </a:xfrm>
          <a:prstGeom prst="rect">
            <a:avLst/>
          </a:prstGeom>
          <a:noFill/>
        </p:spPr>
        <p:txBody>
          <a:bodyPr wrap="none" rtlCol="0">
            <a:spAutoFit/>
          </a:bodyPr>
          <a:lstStyle/>
          <a:p>
            <a:r>
              <a:rPr lang="en-US" sz="4000" b="1" dirty="0">
                <a:solidFill>
                  <a:srgbClr val="990000"/>
                </a:solidFill>
                <a:cs typeface="Times New Roman" panose="02020603050405020304" pitchFamily="18" charset="0"/>
              </a:rPr>
              <a:t>Future Research</a:t>
            </a:r>
          </a:p>
        </p:txBody>
      </p:sp>
      <p:sp>
        <p:nvSpPr>
          <p:cNvPr id="3" name="TextBox 2"/>
          <p:cNvSpPr txBox="1"/>
          <p:nvPr/>
        </p:nvSpPr>
        <p:spPr>
          <a:xfrm>
            <a:off x="0" y="1407547"/>
            <a:ext cx="11953785" cy="4401205"/>
          </a:xfrm>
          <a:prstGeom prst="rect">
            <a:avLst/>
          </a:prstGeom>
          <a:noFill/>
        </p:spPr>
        <p:txBody>
          <a:bodyPr wrap="none" rtlCol="0">
            <a:spAutoFit/>
          </a:bodyPr>
          <a:lstStyle/>
          <a:p>
            <a:pPr marL="285750" indent="-285750">
              <a:buFont typeface="Arial" panose="020B0604020202020204" pitchFamily="34" charset="0"/>
              <a:buChar char="•"/>
            </a:pPr>
            <a:r>
              <a:rPr lang="en-US" sz="2800" dirty="0">
                <a:solidFill>
                  <a:srgbClr val="990000"/>
                </a:solidFill>
                <a:cs typeface="Times New Roman" panose="02020603050405020304" pitchFamily="18" charset="0"/>
              </a:rPr>
              <a:t>Study</a:t>
            </a:r>
            <a:r>
              <a:rPr lang="en-US" sz="2800" dirty="0">
                <a:cs typeface="Times New Roman" panose="02020603050405020304" pitchFamily="18" charset="0"/>
              </a:rPr>
              <a:t> </a:t>
            </a:r>
            <a:r>
              <a:rPr lang="en-US" sz="2800" b="1" dirty="0">
                <a:solidFill>
                  <a:srgbClr val="FF0000"/>
                </a:solidFill>
                <a:cs typeface="Times New Roman" panose="02020603050405020304" pitchFamily="18" charset="0"/>
              </a:rPr>
              <a:t>replication with two additional semesters </a:t>
            </a:r>
            <a:r>
              <a:rPr lang="en-US" sz="2800" dirty="0">
                <a:solidFill>
                  <a:srgbClr val="990000"/>
                </a:solidFill>
                <a:cs typeface="Times New Roman" panose="02020603050405020304" pitchFamily="18" charset="0"/>
              </a:rPr>
              <a:t>of participants and grades</a:t>
            </a:r>
          </a:p>
          <a:p>
            <a:endParaRPr lang="en-US" sz="2800" dirty="0">
              <a:cs typeface="Times New Roman" panose="02020603050405020304" pitchFamily="18" charset="0"/>
            </a:endParaRPr>
          </a:p>
          <a:p>
            <a:pPr marL="285750" indent="-285750">
              <a:buFont typeface="Arial" panose="020B0604020202020204" pitchFamily="34" charset="0"/>
              <a:buChar char="•"/>
            </a:pPr>
            <a:r>
              <a:rPr lang="en-US" sz="2800" dirty="0">
                <a:solidFill>
                  <a:srgbClr val="990000"/>
                </a:solidFill>
                <a:cs typeface="Times New Roman" panose="02020603050405020304" pitchFamily="18" charset="0"/>
              </a:rPr>
              <a:t>Similar study using </a:t>
            </a:r>
            <a:r>
              <a:rPr lang="en-US" sz="2800" b="1" dirty="0">
                <a:solidFill>
                  <a:srgbClr val="FF0000"/>
                </a:solidFill>
                <a:cs typeface="Times New Roman" panose="02020603050405020304" pitchFamily="18" charset="0"/>
              </a:rPr>
              <a:t>rigorous science courses </a:t>
            </a:r>
            <a:r>
              <a:rPr lang="en-US" sz="2800" dirty="0">
                <a:solidFill>
                  <a:srgbClr val="990000"/>
                </a:solidFill>
                <a:cs typeface="Times New Roman" panose="02020603050405020304" pitchFamily="18" charset="0"/>
              </a:rPr>
              <a:t>such as </a:t>
            </a:r>
            <a:r>
              <a:rPr lang="en-US" sz="2800" b="1" dirty="0">
                <a:solidFill>
                  <a:srgbClr val="FF0000"/>
                </a:solidFill>
                <a:cs typeface="Times New Roman" panose="02020603050405020304" pitchFamily="18" charset="0"/>
              </a:rPr>
              <a:t>biology</a:t>
            </a:r>
            <a:r>
              <a:rPr lang="en-US" sz="2800" dirty="0">
                <a:cs typeface="Times New Roman" panose="02020603050405020304" pitchFamily="18" charset="0"/>
              </a:rPr>
              <a:t> </a:t>
            </a:r>
            <a:r>
              <a:rPr lang="en-US" sz="2800" dirty="0">
                <a:solidFill>
                  <a:srgbClr val="990000"/>
                </a:solidFill>
                <a:cs typeface="Times New Roman" panose="02020603050405020304" pitchFamily="18" charset="0"/>
              </a:rPr>
              <a:t>and</a:t>
            </a:r>
            <a:r>
              <a:rPr lang="en-US" sz="2800" dirty="0">
                <a:cs typeface="Times New Roman" panose="02020603050405020304" pitchFamily="18" charset="0"/>
              </a:rPr>
              <a:t> </a:t>
            </a:r>
            <a:r>
              <a:rPr lang="en-US" sz="2800" b="1" dirty="0">
                <a:solidFill>
                  <a:srgbClr val="FF0000"/>
                </a:solidFill>
                <a:cs typeface="Times New Roman" panose="02020603050405020304" pitchFamily="18" charset="0"/>
              </a:rPr>
              <a:t>chemistry</a:t>
            </a:r>
          </a:p>
          <a:p>
            <a:endParaRPr lang="en-US" sz="2800" dirty="0">
              <a:cs typeface="Times New Roman" panose="02020603050405020304" pitchFamily="18" charset="0"/>
            </a:endParaRPr>
          </a:p>
          <a:p>
            <a:pPr marL="285750" indent="-285750">
              <a:buFont typeface="Arial" panose="020B0604020202020204" pitchFamily="34" charset="0"/>
              <a:buChar char="•"/>
            </a:pPr>
            <a:r>
              <a:rPr lang="en-US" sz="2800" dirty="0">
                <a:solidFill>
                  <a:srgbClr val="990000"/>
                </a:solidFill>
                <a:cs typeface="Times New Roman" panose="02020603050405020304" pitchFamily="18" charset="0"/>
              </a:rPr>
              <a:t>Future study on </a:t>
            </a:r>
            <a:r>
              <a:rPr lang="en-US" sz="2800" b="1" dirty="0">
                <a:solidFill>
                  <a:srgbClr val="FF0000"/>
                </a:solidFill>
                <a:cs typeface="Times New Roman" panose="02020603050405020304" pitchFamily="18" charset="0"/>
              </a:rPr>
              <a:t>student veteran tutors compared to nonveteran tutors</a:t>
            </a:r>
            <a:r>
              <a:rPr lang="en-US" sz="2800" b="1" dirty="0">
                <a:cs typeface="Times New Roman" panose="02020603050405020304" pitchFamily="18" charset="0"/>
              </a:rPr>
              <a:t>’ </a:t>
            </a:r>
            <a:r>
              <a:rPr lang="en-US" sz="2800" dirty="0">
                <a:solidFill>
                  <a:srgbClr val="990000"/>
                </a:solidFill>
                <a:cs typeface="Times New Roman" panose="02020603050405020304" pitchFamily="18" charset="0"/>
              </a:rPr>
              <a:t>effect</a:t>
            </a:r>
          </a:p>
          <a:p>
            <a:r>
              <a:rPr lang="en-US" sz="2800" dirty="0">
                <a:solidFill>
                  <a:srgbClr val="990000"/>
                </a:solidFill>
                <a:cs typeface="Times New Roman" panose="02020603050405020304" pitchFamily="18" charset="0"/>
              </a:rPr>
              <a:t>   on student veteran end-of-semester grades for rigorous mathematics and </a:t>
            </a:r>
          </a:p>
          <a:p>
            <a:r>
              <a:rPr lang="en-US" sz="2800" dirty="0">
                <a:solidFill>
                  <a:srgbClr val="990000"/>
                </a:solidFill>
                <a:cs typeface="Times New Roman" panose="02020603050405020304" pitchFamily="18" charset="0"/>
              </a:rPr>
              <a:t>   science courses</a:t>
            </a:r>
          </a:p>
          <a:p>
            <a:endParaRPr lang="en-US" sz="2800" dirty="0">
              <a:cs typeface="Times New Roman" panose="02020603050405020304" pitchFamily="18" charset="0"/>
            </a:endParaRPr>
          </a:p>
          <a:p>
            <a:pPr marL="285750" indent="-285750">
              <a:buFont typeface="Arial" panose="020B0604020202020204" pitchFamily="34" charset="0"/>
              <a:buChar char="•"/>
            </a:pPr>
            <a:r>
              <a:rPr lang="en-US" sz="2800" b="1" dirty="0">
                <a:solidFill>
                  <a:srgbClr val="FF0000"/>
                </a:solidFill>
                <a:cs typeface="Times New Roman" panose="02020603050405020304" pitchFamily="18" charset="0"/>
              </a:rPr>
              <a:t>Larger scale studies </a:t>
            </a:r>
            <a:r>
              <a:rPr lang="en-US" sz="2800" dirty="0">
                <a:solidFill>
                  <a:srgbClr val="990000"/>
                </a:solidFill>
                <a:cs typeface="Times New Roman" panose="02020603050405020304" pitchFamily="18" charset="0"/>
              </a:rPr>
              <a:t>comparing other university veteran peer-tutoring program</a:t>
            </a:r>
          </a:p>
          <a:p>
            <a:r>
              <a:rPr lang="en-US" sz="2800" dirty="0">
                <a:solidFill>
                  <a:srgbClr val="990000"/>
                </a:solidFill>
                <a:cs typeface="Times New Roman" panose="02020603050405020304" pitchFamily="18" charset="0"/>
              </a:rPr>
              <a:t>   performance compared to this institution’s veteran peer-tutoring program</a:t>
            </a:r>
          </a:p>
        </p:txBody>
      </p:sp>
    </p:spTree>
    <p:extLst>
      <p:ext uri="{BB962C8B-B14F-4D97-AF65-F5344CB8AC3E}">
        <p14:creationId xmlns:p14="http://schemas.microsoft.com/office/powerpoint/2010/main" val="4788799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61280" y="0"/>
            <a:ext cx="1963999" cy="769441"/>
          </a:xfrm>
          <a:prstGeom prst="rect">
            <a:avLst/>
          </a:prstGeom>
          <a:noFill/>
        </p:spPr>
        <p:txBody>
          <a:bodyPr wrap="none" rtlCol="0">
            <a:spAutoFit/>
          </a:bodyPr>
          <a:lstStyle/>
          <a:p>
            <a:r>
              <a:rPr lang="en-US" sz="4400" b="1" dirty="0">
                <a:solidFill>
                  <a:srgbClr val="990000"/>
                </a:solidFill>
              </a:rPr>
              <a:t>Activity</a:t>
            </a:r>
          </a:p>
        </p:txBody>
      </p:sp>
      <p:sp>
        <p:nvSpPr>
          <p:cNvPr id="3" name="TextBox 2"/>
          <p:cNvSpPr txBox="1"/>
          <p:nvPr/>
        </p:nvSpPr>
        <p:spPr>
          <a:xfrm>
            <a:off x="436620" y="914400"/>
            <a:ext cx="11605100" cy="5262979"/>
          </a:xfrm>
          <a:prstGeom prst="rect">
            <a:avLst/>
          </a:prstGeom>
          <a:noFill/>
        </p:spPr>
        <p:txBody>
          <a:bodyPr wrap="none" rtlCol="0">
            <a:spAutoFit/>
          </a:bodyPr>
          <a:lstStyle/>
          <a:p>
            <a:r>
              <a:rPr lang="en-US" sz="2400" dirty="0">
                <a:solidFill>
                  <a:srgbClr val="990000"/>
                </a:solidFill>
              </a:rPr>
              <a:t>Search your institution’s Office of Institutional Research for veteran</a:t>
            </a:r>
          </a:p>
          <a:p>
            <a:r>
              <a:rPr lang="en-US" sz="2400" dirty="0">
                <a:solidFill>
                  <a:srgbClr val="990000"/>
                </a:solidFill>
              </a:rPr>
              <a:t>population demographic and descriptive data for Spring 2019, Fall 2018, </a:t>
            </a:r>
          </a:p>
          <a:p>
            <a:r>
              <a:rPr lang="en-US" sz="2400" dirty="0">
                <a:solidFill>
                  <a:srgbClr val="990000"/>
                </a:solidFill>
              </a:rPr>
              <a:t>Spring 2018, and Fall 2017.</a:t>
            </a:r>
          </a:p>
          <a:p>
            <a:endParaRPr lang="en-US" sz="2400" dirty="0">
              <a:solidFill>
                <a:srgbClr val="990000"/>
              </a:solidFill>
            </a:endParaRPr>
          </a:p>
          <a:p>
            <a:pPr marL="285750" indent="-285750">
              <a:buFont typeface="Arial" panose="020B0604020202020204" pitchFamily="34" charset="0"/>
              <a:buChar char="•"/>
            </a:pPr>
            <a:r>
              <a:rPr lang="en-US" sz="2400" b="1" i="1" dirty="0">
                <a:solidFill>
                  <a:srgbClr val="002060"/>
                </a:solidFill>
              </a:rPr>
              <a:t>What is the number of student veterans enrolled in each semester? Was there an</a:t>
            </a:r>
          </a:p>
          <a:p>
            <a:r>
              <a:rPr lang="en-US" sz="2400" b="1" i="1" dirty="0">
                <a:solidFill>
                  <a:srgbClr val="002060"/>
                </a:solidFill>
              </a:rPr>
              <a:t>     increase/decrease from semester to semester in student veteran enrollment?</a:t>
            </a:r>
          </a:p>
          <a:p>
            <a:endParaRPr lang="en-US" sz="2400" b="1" i="1" dirty="0">
              <a:solidFill>
                <a:srgbClr val="002060"/>
              </a:solidFill>
            </a:endParaRPr>
          </a:p>
          <a:p>
            <a:pPr marL="285750" indent="-285750">
              <a:buFont typeface="Arial" panose="020B0604020202020204" pitchFamily="34" charset="0"/>
              <a:buChar char="•"/>
            </a:pPr>
            <a:endParaRPr lang="en-US" sz="2400" b="1" i="1" dirty="0">
              <a:solidFill>
                <a:srgbClr val="002060"/>
              </a:solidFill>
            </a:endParaRPr>
          </a:p>
          <a:p>
            <a:pPr marL="285750" indent="-285750">
              <a:buFont typeface="Arial" panose="020B0604020202020204" pitchFamily="34" charset="0"/>
              <a:buChar char="•"/>
            </a:pPr>
            <a:r>
              <a:rPr lang="en-US" sz="2400" b="1" i="1" dirty="0">
                <a:solidFill>
                  <a:srgbClr val="002060"/>
                </a:solidFill>
              </a:rPr>
              <a:t>Searching your institution’s Office in Institutional Research, how many student veterans</a:t>
            </a:r>
          </a:p>
          <a:p>
            <a:r>
              <a:rPr lang="en-US" sz="2400" b="1" i="1" dirty="0">
                <a:solidFill>
                  <a:srgbClr val="002060"/>
                </a:solidFill>
              </a:rPr>
              <a:t>      graduated each semester?</a:t>
            </a:r>
          </a:p>
          <a:p>
            <a:endParaRPr lang="en-US" sz="2400" dirty="0">
              <a:solidFill>
                <a:srgbClr val="990000"/>
              </a:solidFill>
            </a:endParaRPr>
          </a:p>
          <a:p>
            <a:r>
              <a:rPr lang="en-US" sz="2400" dirty="0">
                <a:solidFill>
                  <a:srgbClr val="990000"/>
                </a:solidFill>
              </a:rPr>
              <a:t>Does your institution’s learning assistance center provide a veteran-peer tutoring program</a:t>
            </a:r>
          </a:p>
          <a:p>
            <a:r>
              <a:rPr lang="en-US" sz="2400" dirty="0">
                <a:solidFill>
                  <a:srgbClr val="990000"/>
                </a:solidFill>
              </a:rPr>
              <a:t>to assist your student veteran population?</a:t>
            </a:r>
          </a:p>
          <a:p>
            <a:pPr marL="285750" indent="-285750">
              <a:buFont typeface="Arial" panose="020B0604020202020204" pitchFamily="34" charset="0"/>
              <a:buChar char="•"/>
            </a:pPr>
            <a:endParaRPr lang="en-US" sz="2400" dirty="0">
              <a:solidFill>
                <a:srgbClr val="990000"/>
              </a:solidFill>
            </a:endParaRPr>
          </a:p>
        </p:txBody>
      </p:sp>
    </p:spTree>
    <p:extLst>
      <p:ext uri="{BB962C8B-B14F-4D97-AF65-F5344CB8AC3E}">
        <p14:creationId xmlns:p14="http://schemas.microsoft.com/office/powerpoint/2010/main" val="23211577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4560" y="0"/>
            <a:ext cx="8241936" cy="646331"/>
          </a:xfrm>
          <a:prstGeom prst="rect">
            <a:avLst/>
          </a:prstGeom>
          <a:noFill/>
        </p:spPr>
        <p:txBody>
          <a:bodyPr wrap="none" rtlCol="0">
            <a:spAutoFit/>
          </a:bodyPr>
          <a:lstStyle/>
          <a:p>
            <a:r>
              <a:rPr lang="en-US" sz="3600" b="1" dirty="0">
                <a:solidFill>
                  <a:srgbClr val="990000"/>
                </a:solidFill>
              </a:rPr>
              <a:t>Implementing a Veteran Tutoring Program</a:t>
            </a:r>
          </a:p>
        </p:txBody>
      </p:sp>
      <p:sp>
        <p:nvSpPr>
          <p:cNvPr id="3" name="TextBox 2"/>
          <p:cNvSpPr txBox="1"/>
          <p:nvPr/>
        </p:nvSpPr>
        <p:spPr>
          <a:xfrm>
            <a:off x="589280" y="975360"/>
            <a:ext cx="9139425" cy="5016758"/>
          </a:xfrm>
          <a:prstGeom prst="rect">
            <a:avLst/>
          </a:prstGeom>
          <a:noFill/>
        </p:spPr>
        <p:txBody>
          <a:bodyPr wrap="none" rtlCol="0">
            <a:spAutoFit/>
          </a:bodyPr>
          <a:lstStyle/>
          <a:p>
            <a:pPr marL="285750" indent="-285750">
              <a:buFont typeface="Arial" panose="020B0604020202020204" pitchFamily="34" charset="0"/>
              <a:buChar char="•"/>
            </a:pPr>
            <a:r>
              <a:rPr lang="en-US" sz="4000" dirty="0">
                <a:solidFill>
                  <a:srgbClr val="990000"/>
                </a:solidFill>
              </a:rPr>
              <a:t>Is there a need? </a:t>
            </a:r>
          </a:p>
          <a:p>
            <a:pPr marL="285750" indent="-285750">
              <a:buFont typeface="Arial" panose="020B0604020202020204" pitchFamily="34" charset="0"/>
              <a:buChar char="•"/>
            </a:pPr>
            <a:r>
              <a:rPr lang="en-US" sz="4000" dirty="0">
                <a:solidFill>
                  <a:srgbClr val="990000"/>
                </a:solidFill>
              </a:rPr>
              <a:t>Physical Location/Designated Area</a:t>
            </a:r>
          </a:p>
          <a:p>
            <a:pPr marL="285750" indent="-285750">
              <a:buFont typeface="Arial" panose="020B0604020202020204" pitchFamily="34" charset="0"/>
              <a:buChar char="•"/>
            </a:pPr>
            <a:r>
              <a:rPr lang="en-US" sz="4000" dirty="0">
                <a:solidFill>
                  <a:srgbClr val="990000"/>
                </a:solidFill>
              </a:rPr>
              <a:t>Staffing</a:t>
            </a:r>
          </a:p>
          <a:p>
            <a:pPr marL="285750" indent="-285750">
              <a:buFont typeface="Arial" panose="020B0604020202020204" pitchFamily="34" charset="0"/>
              <a:buChar char="•"/>
            </a:pPr>
            <a:r>
              <a:rPr lang="en-US" sz="4000" dirty="0">
                <a:solidFill>
                  <a:srgbClr val="990000"/>
                </a:solidFill>
              </a:rPr>
              <a:t>Recruiting Veteran Tutors</a:t>
            </a:r>
          </a:p>
          <a:p>
            <a:pPr marL="285750" indent="-285750">
              <a:buFont typeface="Arial" panose="020B0604020202020204" pitchFamily="34" charset="0"/>
              <a:buChar char="•"/>
            </a:pPr>
            <a:r>
              <a:rPr lang="en-US" sz="4000" dirty="0">
                <a:solidFill>
                  <a:srgbClr val="990000"/>
                </a:solidFill>
              </a:rPr>
              <a:t>Training and Certification</a:t>
            </a:r>
          </a:p>
          <a:p>
            <a:pPr marL="285750" indent="-285750">
              <a:buFont typeface="Arial" panose="020B0604020202020204" pitchFamily="34" charset="0"/>
              <a:buChar char="•"/>
            </a:pPr>
            <a:r>
              <a:rPr lang="en-US" sz="4000" dirty="0">
                <a:solidFill>
                  <a:srgbClr val="990000"/>
                </a:solidFill>
              </a:rPr>
              <a:t>Marketing Veteran Peer Tutoring Program</a:t>
            </a:r>
          </a:p>
          <a:p>
            <a:pPr marL="285750" indent="-285750">
              <a:buFont typeface="Arial" panose="020B0604020202020204" pitchFamily="34" charset="0"/>
              <a:buChar char="•"/>
            </a:pPr>
            <a:r>
              <a:rPr lang="en-US" sz="4000" dirty="0">
                <a:solidFill>
                  <a:srgbClr val="990000"/>
                </a:solidFill>
              </a:rPr>
              <a:t>Collaborative Partnerships</a:t>
            </a:r>
          </a:p>
          <a:p>
            <a:pPr marL="285750" indent="-285750">
              <a:buFont typeface="Arial" panose="020B0604020202020204" pitchFamily="34" charset="0"/>
              <a:buChar char="•"/>
            </a:pPr>
            <a:endParaRPr lang="en-US" sz="4000" dirty="0">
              <a:solidFill>
                <a:srgbClr val="990000"/>
              </a:solidFill>
            </a:endParaRPr>
          </a:p>
        </p:txBody>
      </p:sp>
    </p:spTree>
    <p:extLst>
      <p:ext uri="{BB962C8B-B14F-4D97-AF65-F5344CB8AC3E}">
        <p14:creationId xmlns:p14="http://schemas.microsoft.com/office/powerpoint/2010/main" val="4071554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7E089F8-BCFA-4EC1-AC7F-553ECD35A444}"/>
              </a:ext>
            </a:extLst>
          </p:cNvPr>
          <p:cNvPicPr/>
          <p:nvPr/>
        </p:nvPicPr>
        <p:blipFill rotWithShape="1">
          <a:blip r:embed="rId3"/>
          <a:srcRect l="21097" r="23289" b="47255"/>
          <a:stretch/>
        </p:blipFill>
        <p:spPr>
          <a:xfrm>
            <a:off x="0" y="1379349"/>
            <a:ext cx="5598897" cy="3154551"/>
          </a:xfrm>
          <a:prstGeom prst="rect">
            <a:avLst/>
          </a:prstGeom>
        </p:spPr>
      </p:pic>
      <p:pic>
        <p:nvPicPr>
          <p:cNvPr id="7" name="Picture 6">
            <a:extLst>
              <a:ext uri="{FF2B5EF4-FFF2-40B4-BE49-F238E27FC236}">
                <a16:creationId xmlns:a16="http://schemas.microsoft.com/office/drawing/2014/main" id="{7769C1DA-238B-42C5-9B61-394938A4CF3D}"/>
              </a:ext>
            </a:extLst>
          </p:cNvPr>
          <p:cNvPicPr/>
          <p:nvPr/>
        </p:nvPicPr>
        <p:blipFill rotWithShape="1">
          <a:blip r:embed="rId3"/>
          <a:srcRect l="44385" t="58007" r="1" b="11986"/>
          <a:stretch/>
        </p:blipFill>
        <p:spPr>
          <a:xfrm>
            <a:off x="5886450" y="1425515"/>
            <a:ext cx="6057899" cy="2846774"/>
          </a:xfrm>
          <a:prstGeom prst="rect">
            <a:avLst/>
          </a:prstGeom>
        </p:spPr>
      </p:pic>
      <p:sp>
        <p:nvSpPr>
          <p:cNvPr id="8" name="TextBox 7">
            <a:extLst>
              <a:ext uri="{FF2B5EF4-FFF2-40B4-BE49-F238E27FC236}">
                <a16:creationId xmlns:a16="http://schemas.microsoft.com/office/drawing/2014/main" id="{579D6DAA-CF81-45EE-B739-B8CD71E2713E}"/>
              </a:ext>
            </a:extLst>
          </p:cNvPr>
          <p:cNvSpPr txBox="1"/>
          <p:nvPr/>
        </p:nvSpPr>
        <p:spPr>
          <a:xfrm>
            <a:off x="6129690" y="1056183"/>
            <a:ext cx="5814659" cy="369332"/>
          </a:xfrm>
          <a:prstGeom prst="rect">
            <a:avLst/>
          </a:prstGeom>
          <a:noFill/>
        </p:spPr>
        <p:txBody>
          <a:bodyPr wrap="square" rtlCol="0">
            <a:spAutoFit/>
          </a:bodyPr>
          <a:lstStyle/>
          <a:p>
            <a:r>
              <a:rPr lang="en-US" dirty="0"/>
              <a:t>Bachelor’s Degree                        </a:t>
            </a:r>
            <a:r>
              <a:rPr lang="en-US" b="1" dirty="0"/>
              <a:t>74.2% </a:t>
            </a:r>
            <a:r>
              <a:rPr lang="en-US" dirty="0"/>
              <a:t>completed in 8 years</a:t>
            </a:r>
          </a:p>
        </p:txBody>
      </p:sp>
      <p:sp>
        <p:nvSpPr>
          <p:cNvPr id="16" name="TextBox 15">
            <a:extLst>
              <a:ext uri="{FF2B5EF4-FFF2-40B4-BE49-F238E27FC236}">
                <a16:creationId xmlns:a16="http://schemas.microsoft.com/office/drawing/2014/main" id="{8010763B-2802-437A-92AD-C010A01E468F}"/>
              </a:ext>
            </a:extLst>
          </p:cNvPr>
          <p:cNvSpPr txBox="1"/>
          <p:nvPr/>
        </p:nvSpPr>
        <p:spPr>
          <a:xfrm>
            <a:off x="1158240" y="0"/>
            <a:ext cx="10320582" cy="523220"/>
          </a:xfrm>
          <a:prstGeom prst="rect">
            <a:avLst/>
          </a:prstGeom>
          <a:noFill/>
        </p:spPr>
        <p:txBody>
          <a:bodyPr wrap="none" rtlCol="0">
            <a:spAutoFit/>
          </a:bodyPr>
          <a:lstStyle/>
          <a:p>
            <a:r>
              <a:rPr lang="en-US" sz="2800" b="1" dirty="0">
                <a:solidFill>
                  <a:srgbClr val="990000"/>
                </a:solidFill>
                <a:cs typeface="Times New Roman" panose="02020603050405020304" pitchFamily="18" charset="0"/>
              </a:rPr>
              <a:t>Student Veteran’s Academic Trajectory in Postsecondary Institutions</a:t>
            </a:r>
          </a:p>
        </p:txBody>
      </p:sp>
      <p:sp>
        <p:nvSpPr>
          <p:cNvPr id="9" name="TextBox 8"/>
          <p:cNvSpPr txBox="1"/>
          <p:nvPr/>
        </p:nvSpPr>
        <p:spPr>
          <a:xfrm>
            <a:off x="816953" y="6508099"/>
            <a:ext cx="1082348" cy="307777"/>
          </a:xfrm>
          <a:prstGeom prst="rect">
            <a:avLst/>
          </a:prstGeom>
          <a:noFill/>
        </p:spPr>
        <p:txBody>
          <a:bodyPr wrap="none" rtlCol="0">
            <a:spAutoFit/>
          </a:bodyPr>
          <a:lstStyle/>
          <a:p>
            <a:r>
              <a:rPr lang="en-US" sz="1400" dirty="0">
                <a:latin typeface="Times New Roman" panose="02020603050405020304" pitchFamily="18" charset="0"/>
                <a:cs typeface="Times New Roman" panose="02020603050405020304" pitchFamily="18" charset="0"/>
              </a:rPr>
              <a:t>(Cate, 2014)</a:t>
            </a:r>
          </a:p>
        </p:txBody>
      </p:sp>
    </p:spTree>
    <p:extLst>
      <p:ext uri="{BB962C8B-B14F-4D97-AF65-F5344CB8AC3E}">
        <p14:creationId xmlns:p14="http://schemas.microsoft.com/office/powerpoint/2010/main" val="15512221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4560" y="0"/>
            <a:ext cx="8241936" cy="646331"/>
          </a:xfrm>
          <a:prstGeom prst="rect">
            <a:avLst/>
          </a:prstGeom>
          <a:noFill/>
        </p:spPr>
        <p:txBody>
          <a:bodyPr wrap="none" rtlCol="0">
            <a:spAutoFit/>
          </a:bodyPr>
          <a:lstStyle/>
          <a:p>
            <a:r>
              <a:rPr lang="en-US" sz="3600" b="1" dirty="0">
                <a:solidFill>
                  <a:srgbClr val="990000"/>
                </a:solidFill>
              </a:rPr>
              <a:t>Implementing a Veteran Tutoring Program</a:t>
            </a:r>
          </a:p>
        </p:txBody>
      </p:sp>
      <p:sp>
        <p:nvSpPr>
          <p:cNvPr id="3" name="TextBox 2"/>
          <p:cNvSpPr txBox="1"/>
          <p:nvPr/>
        </p:nvSpPr>
        <p:spPr>
          <a:xfrm>
            <a:off x="3181020" y="534016"/>
            <a:ext cx="6269024" cy="1569660"/>
          </a:xfrm>
          <a:prstGeom prst="rect">
            <a:avLst/>
          </a:prstGeom>
          <a:noFill/>
        </p:spPr>
        <p:txBody>
          <a:bodyPr wrap="none" rtlCol="0">
            <a:spAutoFit/>
          </a:bodyPr>
          <a:lstStyle/>
          <a:p>
            <a:pPr algn="ctr"/>
            <a:r>
              <a:rPr lang="en-US" sz="3200" b="1" i="1" dirty="0">
                <a:solidFill>
                  <a:srgbClr val="002060"/>
                </a:solidFill>
              </a:rPr>
              <a:t>Is there a need?</a:t>
            </a:r>
          </a:p>
          <a:p>
            <a:pPr algn="ctr"/>
            <a:r>
              <a:rPr lang="en-US" sz="3200" dirty="0">
                <a:solidFill>
                  <a:srgbClr val="002060"/>
                </a:solidFill>
              </a:rPr>
              <a:t>(Data Collection and Climate Survey)</a:t>
            </a:r>
          </a:p>
          <a:p>
            <a:r>
              <a:rPr lang="en-US" sz="3200" b="1" i="1" dirty="0">
                <a:solidFill>
                  <a:srgbClr val="002060"/>
                </a:solidFill>
              </a:rPr>
              <a:t> </a:t>
            </a:r>
          </a:p>
        </p:txBody>
      </p:sp>
      <p:sp>
        <p:nvSpPr>
          <p:cNvPr id="4" name="TextBox 3"/>
          <p:cNvSpPr txBox="1"/>
          <p:nvPr/>
        </p:nvSpPr>
        <p:spPr>
          <a:xfrm>
            <a:off x="162560" y="1584960"/>
            <a:ext cx="10184583" cy="5693866"/>
          </a:xfrm>
          <a:prstGeom prst="rect">
            <a:avLst/>
          </a:prstGeom>
          <a:noFill/>
        </p:spPr>
        <p:txBody>
          <a:bodyPr wrap="none" rtlCol="0">
            <a:spAutoFit/>
          </a:bodyPr>
          <a:lstStyle/>
          <a:p>
            <a:r>
              <a:rPr lang="en-US" sz="2800" b="1" dirty="0">
                <a:solidFill>
                  <a:srgbClr val="990000"/>
                </a:solidFill>
              </a:rPr>
              <a:t>Data Collection</a:t>
            </a:r>
          </a:p>
          <a:p>
            <a:pPr marL="457200" indent="-457200">
              <a:buFont typeface="Arial" panose="020B0604020202020204" pitchFamily="34" charset="0"/>
              <a:buChar char="•"/>
            </a:pPr>
            <a:r>
              <a:rPr lang="en-US" sz="2800" dirty="0">
                <a:solidFill>
                  <a:srgbClr val="990000"/>
                </a:solidFill>
              </a:rPr>
              <a:t>Institutional Research (enrollment numbers, graduation statistics)</a:t>
            </a:r>
          </a:p>
          <a:p>
            <a:r>
              <a:rPr lang="en-US" sz="2800" b="1" dirty="0">
                <a:solidFill>
                  <a:srgbClr val="990000"/>
                </a:solidFill>
              </a:rPr>
              <a:t>Climate Survey</a:t>
            </a:r>
          </a:p>
          <a:p>
            <a:pPr marL="285750" indent="-285750">
              <a:buFont typeface="Arial" panose="020B0604020202020204" pitchFamily="34" charset="0"/>
              <a:buChar char="•"/>
            </a:pPr>
            <a:r>
              <a:rPr lang="en-US" sz="2800" dirty="0">
                <a:solidFill>
                  <a:srgbClr val="990000"/>
                </a:solidFill>
              </a:rPr>
              <a:t>Veteran Groups on Campus (</a:t>
            </a:r>
            <a:r>
              <a:rPr lang="en-US" sz="2800" dirty="0" err="1">
                <a:solidFill>
                  <a:srgbClr val="990000"/>
                </a:solidFill>
              </a:rPr>
              <a:t>ie</a:t>
            </a:r>
            <a:r>
              <a:rPr lang="en-US" sz="2800" dirty="0">
                <a:solidFill>
                  <a:srgbClr val="990000"/>
                </a:solidFill>
              </a:rPr>
              <a:t>. Student Veterans of America)</a:t>
            </a:r>
          </a:p>
          <a:p>
            <a:pPr marL="285750" indent="-285750">
              <a:buFont typeface="Arial" panose="020B0604020202020204" pitchFamily="34" charset="0"/>
              <a:buChar char="•"/>
            </a:pPr>
            <a:r>
              <a:rPr lang="en-US" sz="2800" dirty="0">
                <a:solidFill>
                  <a:srgbClr val="990000"/>
                </a:solidFill>
              </a:rPr>
              <a:t>Veteran Campus Activities/Events </a:t>
            </a:r>
          </a:p>
          <a:p>
            <a:pPr marL="285750" indent="-285750">
              <a:buFont typeface="Arial" panose="020B0604020202020204" pitchFamily="34" charset="0"/>
              <a:buChar char="•"/>
            </a:pPr>
            <a:r>
              <a:rPr lang="en-US" sz="2800" dirty="0">
                <a:solidFill>
                  <a:srgbClr val="990000"/>
                </a:solidFill>
              </a:rPr>
              <a:t>New Student Orientation</a:t>
            </a:r>
          </a:p>
          <a:p>
            <a:r>
              <a:rPr lang="en-US" sz="2800" dirty="0">
                <a:solidFill>
                  <a:srgbClr val="990000"/>
                </a:solidFill>
              </a:rPr>
              <a:t> </a:t>
            </a:r>
            <a:r>
              <a:rPr lang="en-US" sz="2800" i="1" dirty="0">
                <a:solidFill>
                  <a:srgbClr val="990000"/>
                </a:solidFill>
              </a:rPr>
              <a:t>Sample Questions</a:t>
            </a:r>
            <a:r>
              <a:rPr lang="en-US" sz="2800" dirty="0">
                <a:solidFill>
                  <a:srgbClr val="990000"/>
                </a:solidFill>
              </a:rPr>
              <a:t>: </a:t>
            </a:r>
          </a:p>
          <a:p>
            <a:r>
              <a:rPr lang="en-US" sz="2800" dirty="0">
                <a:solidFill>
                  <a:srgbClr val="990000"/>
                </a:solidFill>
              </a:rPr>
              <a:t>1. Which academic subject do you think would</a:t>
            </a:r>
          </a:p>
          <a:p>
            <a:r>
              <a:rPr lang="en-US" sz="2800" dirty="0">
                <a:solidFill>
                  <a:srgbClr val="990000"/>
                </a:solidFill>
              </a:rPr>
              <a:t> be harder coming to college after serving your country? </a:t>
            </a:r>
          </a:p>
          <a:p>
            <a:r>
              <a:rPr lang="en-US" sz="2800" dirty="0">
                <a:solidFill>
                  <a:srgbClr val="990000"/>
                </a:solidFill>
              </a:rPr>
              <a:t>2. If peer-tutoring from a fellow veteran were available to you, </a:t>
            </a:r>
          </a:p>
          <a:p>
            <a:r>
              <a:rPr lang="en-US" sz="2800" dirty="0">
                <a:solidFill>
                  <a:srgbClr val="990000"/>
                </a:solidFill>
              </a:rPr>
              <a:t>     would you be interested in working with a fellow veteran in</a:t>
            </a:r>
          </a:p>
          <a:p>
            <a:r>
              <a:rPr lang="en-US" sz="2800" dirty="0">
                <a:solidFill>
                  <a:srgbClr val="990000"/>
                </a:solidFill>
              </a:rPr>
              <a:t>     helping you with this subject?</a:t>
            </a:r>
          </a:p>
          <a:p>
            <a:endParaRPr lang="en-US" sz="2800" dirty="0">
              <a:solidFill>
                <a:srgbClr val="990000"/>
              </a:solidFill>
            </a:endParaRPr>
          </a:p>
        </p:txBody>
      </p:sp>
    </p:spTree>
    <p:extLst>
      <p:ext uri="{BB962C8B-B14F-4D97-AF65-F5344CB8AC3E}">
        <p14:creationId xmlns:p14="http://schemas.microsoft.com/office/powerpoint/2010/main" val="31367141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4560" y="0"/>
            <a:ext cx="8241936" cy="646331"/>
          </a:xfrm>
          <a:prstGeom prst="rect">
            <a:avLst/>
          </a:prstGeom>
          <a:noFill/>
        </p:spPr>
        <p:txBody>
          <a:bodyPr wrap="none" rtlCol="0">
            <a:spAutoFit/>
          </a:bodyPr>
          <a:lstStyle/>
          <a:p>
            <a:r>
              <a:rPr lang="en-US" sz="3600" b="1" dirty="0">
                <a:solidFill>
                  <a:srgbClr val="990000"/>
                </a:solidFill>
              </a:rPr>
              <a:t>Implementing a Veteran Tutoring Program</a:t>
            </a:r>
          </a:p>
        </p:txBody>
      </p:sp>
      <p:sp>
        <p:nvSpPr>
          <p:cNvPr id="3" name="TextBox 2"/>
          <p:cNvSpPr txBox="1"/>
          <p:nvPr/>
        </p:nvSpPr>
        <p:spPr>
          <a:xfrm>
            <a:off x="2259866" y="646331"/>
            <a:ext cx="8111323" cy="1077218"/>
          </a:xfrm>
          <a:prstGeom prst="rect">
            <a:avLst/>
          </a:prstGeom>
          <a:noFill/>
        </p:spPr>
        <p:txBody>
          <a:bodyPr wrap="none" rtlCol="0">
            <a:spAutoFit/>
          </a:bodyPr>
          <a:lstStyle/>
          <a:p>
            <a:r>
              <a:rPr lang="en-US" sz="3200" b="1" i="1" dirty="0">
                <a:solidFill>
                  <a:srgbClr val="002060"/>
                </a:solidFill>
              </a:rPr>
              <a:t>Physical Location/Designated Area/Equipment</a:t>
            </a:r>
          </a:p>
          <a:p>
            <a:r>
              <a:rPr lang="en-US" sz="3200" b="1" i="1" dirty="0">
                <a:solidFill>
                  <a:srgbClr val="002060"/>
                </a:solidFill>
              </a:rPr>
              <a:t> </a:t>
            </a:r>
          </a:p>
        </p:txBody>
      </p:sp>
      <p:sp>
        <p:nvSpPr>
          <p:cNvPr id="4" name="TextBox 3"/>
          <p:cNvSpPr txBox="1"/>
          <p:nvPr/>
        </p:nvSpPr>
        <p:spPr>
          <a:xfrm>
            <a:off x="0" y="1555036"/>
            <a:ext cx="12164997" cy="5693866"/>
          </a:xfrm>
          <a:prstGeom prst="rect">
            <a:avLst/>
          </a:prstGeom>
          <a:noFill/>
        </p:spPr>
        <p:txBody>
          <a:bodyPr wrap="none" rtlCol="0">
            <a:spAutoFit/>
          </a:bodyPr>
          <a:lstStyle/>
          <a:p>
            <a:r>
              <a:rPr lang="en-US" sz="2800" b="1" dirty="0">
                <a:solidFill>
                  <a:srgbClr val="990000"/>
                </a:solidFill>
              </a:rPr>
              <a:t>Physical Location</a:t>
            </a:r>
          </a:p>
          <a:p>
            <a:pPr marL="457200" indent="-457200">
              <a:buFont typeface="Arial" panose="020B0604020202020204" pitchFamily="34" charset="0"/>
              <a:buChar char="•"/>
            </a:pPr>
            <a:r>
              <a:rPr lang="en-US" sz="2800" dirty="0">
                <a:solidFill>
                  <a:srgbClr val="990000"/>
                </a:solidFill>
              </a:rPr>
              <a:t>Veteran Peer-Tutoring Program located within the learning assistance center</a:t>
            </a:r>
          </a:p>
          <a:p>
            <a:r>
              <a:rPr lang="en-US" sz="2800" b="1" dirty="0">
                <a:solidFill>
                  <a:srgbClr val="990000"/>
                </a:solidFill>
              </a:rPr>
              <a:t>Designated Area</a:t>
            </a:r>
          </a:p>
          <a:p>
            <a:pPr marL="285750" indent="-285750">
              <a:buFont typeface="Arial" panose="020B0604020202020204" pitchFamily="34" charset="0"/>
              <a:buChar char="•"/>
            </a:pPr>
            <a:r>
              <a:rPr lang="en-US" sz="2800" dirty="0">
                <a:solidFill>
                  <a:srgbClr val="990000"/>
                </a:solidFill>
              </a:rPr>
              <a:t>Designate a classroom size or study room for your veteran program.</a:t>
            </a:r>
          </a:p>
          <a:p>
            <a:r>
              <a:rPr lang="en-US" sz="2800" b="1" dirty="0">
                <a:solidFill>
                  <a:srgbClr val="990000"/>
                </a:solidFill>
              </a:rPr>
              <a:t>Equipment</a:t>
            </a:r>
          </a:p>
          <a:p>
            <a:pPr marL="457200" indent="-457200">
              <a:buFont typeface="Arial" panose="020B0604020202020204" pitchFamily="34" charset="0"/>
              <a:buChar char="•"/>
            </a:pPr>
            <a:r>
              <a:rPr lang="en-US" sz="2800" dirty="0">
                <a:solidFill>
                  <a:srgbClr val="990000"/>
                </a:solidFill>
              </a:rPr>
              <a:t>Tables, chairs</a:t>
            </a:r>
          </a:p>
          <a:p>
            <a:pPr marL="457200" indent="-457200">
              <a:buFont typeface="Arial" panose="020B0604020202020204" pitchFamily="34" charset="0"/>
              <a:buChar char="•"/>
            </a:pPr>
            <a:r>
              <a:rPr lang="en-US" sz="2800" dirty="0">
                <a:solidFill>
                  <a:srgbClr val="990000"/>
                </a:solidFill>
              </a:rPr>
              <a:t>Designated computer with log-in software serving as database</a:t>
            </a:r>
          </a:p>
          <a:p>
            <a:r>
              <a:rPr lang="en-US" sz="2800" dirty="0">
                <a:solidFill>
                  <a:srgbClr val="990000"/>
                </a:solidFill>
              </a:rPr>
              <a:t>      to capture number of sessions attended and duration of tutoring for veteran</a:t>
            </a:r>
          </a:p>
          <a:p>
            <a:pPr marL="457200" indent="-457200">
              <a:buFont typeface="Arial" panose="020B0604020202020204" pitchFamily="34" charset="0"/>
              <a:buChar char="•"/>
            </a:pPr>
            <a:r>
              <a:rPr lang="en-US" sz="2800" dirty="0">
                <a:solidFill>
                  <a:srgbClr val="990000"/>
                </a:solidFill>
              </a:rPr>
              <a:t>SMART Board for interactive modeling and tutoring</a:t>
            </a:r>
          </a:p>
          <a:p>
            <a:pPr marL="457200" indent="-457200">
              <a:buFont typeface="Arial" panose="020B0604020202020204" pitchFamily="34" charset="0"/>
              <a:buChar char="•"/>
            </a:pPr>
            <a:r>
              <a:rPr lang="en-US" sz="2800" dirty="0">
                <a:solidFill>
                  <a:srgbClr val="990000"/>
                </a:solidFill>
              </a:rPr>
              <a:t>Video recording equipment for remote-access tutoring for veterans who may</a:t>
            </a:r>
          </a:p>
          <a:p>
            <a:r>
              <a:rPr lang="en-US" sz="2800" dirty="0">
                <a:solidFill>
                  <a:srgbClr val="990000"/>
                </a:solidFill>
              </a:rPr>
              <a:t>      suffer from PTSD or TBI, or may have physical limitations preventing them from</a:t>
            </a:r>
          </a:p>
          <a:p>
            <a:r>
              <a:rPr lang="en-US" sz="2800" dirty="0">
                <a:solidFill>
                  <a:srgbClr val="990000"/>
                </a:solidFill>
              </a:rPr>
              <a:t>      coming to your learning assistance center.</a:t>
            </a:r>
          </a:p>
          <a:p>
            <a:r>
              <a:rPr lang="en-US" sz="2800" dirty="0">
                <a:solidFill>
                  <a:srgbClr val="990000"/>
                </a:solidFill>
              </a:rPr>
              <a:t>      </a:t>
            </a:r>
          </a:p>
        </p:txBody>
      </p:sp>
    </p:spTree>
    <p:extLst>
      <p:ext uri="{BB962C8B-B14F-4D97-AF65-F5344CB8AC3E}">
        <p14:creationId xmlns:p14="http://schemas.microsoft.com/office/powerpoint/2010/main" val="9851666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4560" y="0"/>
            <a:ext cx="8241936" cy="646331"/>
          </a:xfrm>
          <a:prstGeom prst="rect">
            <a:avLst/>
          </a:prstGeom>
          <a:noFill/>
        </p:spPr>
        <p:txBody>
          <a:bodyPr wrap="none" rtlCol="0">
            <a:spAutoFit/>
          </a:bodyPr>
          <a:lstStyle/>
          <a:p>
            <a:r>
              <a:rPr lang="en-US" sz="3600" b="1" dirty="0">
                <a:solidFill>
                  <a:srgbClr val="990000"/>
                </a:solidFill>
              </a:rPr>
              <a:t>Implementing a Veteran Tutoring Program</a:t>
            </a:r>
          </a:p>
        </p:txBody>
      </p:sp>
      <p:sp>
        <p:nvSpPr>
          <p:cNvPr id="3" name="TextBox 2"/>
          <p:cNvSpPr txBox="1"/>
          <p:nvPr/>
        </p:nvSpPr>
        <p:spPr>
          <a:xfrm>
            <a:off x="5552434" y="646331"/>
            <a:ext cx="1526187" cy="1077218"/>
          </a:xfrm>
          <a:prstGeom prst="rect">
            <a:avLst/>
          </a:prstGeom>
          <a:noFill/>
        </p:spPr>
        <p:txBody>
          <a:bodyPr wrap="none" rtlCol="0">
            <a:spAutoFit/>
          </a:bodyPr>
          <a:lstStyle/>
          <a:p>
            <a:r>
              <a:rPr lang="en-US" sz="3200" b="1" i="1" dirty="0">
                <a:solidFill>
                  <a:srgbClr val="002060"/>
                </a:solidFill>
              </a:rPr>
              <a:t>Staffing</a:t>
            </a:r>
          </a:p>
          <a:p>
            <a:r>
              <a:rPr lang="en-US" sz="3200" b="1" i="1" dirty="0">
                <a:solidFill>
                  <a:srgbClr val="002060"/>
                </a:solidFill>
              </a:rPr>
              <a:t> </a:t>
            </a:r>
          </a:p>
        </p:txBody>
      </p:sp>
      <p:sp>
        <p:nvSpPr>
          <p:cNvPr id="4" name="TextBox 3"/>
          <p:cNvSpPr txBox="1"/>
          <p:nvPr/>
        </p:nvSpPr>
        <p:spPr>
          <a:xfrm>
            <a:off x="0" y="1292662"/>
            <a:ext cx="11770723" cy="4832092"/>
          </a:xfrm>
          <a:prstGeom prst="rect">
            <a:avLst/>
          </a:prstGeom>
          <a:noFill/>
        </p:spPr>
        <p:txBody>
          <a:bodyPr wrap="none" rtlCol="0">
            <a:spAutoFit/>
          </a:bodyPr>
          <a:lstStyle/>
          <a:p>
            <a:r>
              <a:rPr lang="en-US" sz="2800" b="1" dirty="0">
                <a:solidFill>
                  <a:srgbClr val="990000"/>
                </a:solidFill>
              </a:rPr>
              <a:t>Assistant Director</a:t>
            </a:r>
          </a:p>
          <a:p>
            <a:pPr marL="457200" indent="-457200">
              <a:buFont typeface="Arial" panose="020B0604020202020204" pitchFamily="34" charset="0"/>
              <a:buChar char="•"/>
            </a:pPr>
            <a:r>
              <a:rPr lang="en-US" sz="2800" dirty="0">
                <a:solidFill>
                  <a:srgbClr val="990000"/>
                </a:solidFill>
              </a:rPr>
              <a:t>Strongly recommended that director is a veteran that promotes veteran </a:t>
            </a:r>
          </a:p>
          <a:p>
            <a:r>
              <a:rPr lang="en-US" sz="2800" dirty="0">
                <a:solidFill>
                  <a:srgbClr val="990000"/>
                </a:solidFill>
              </a:rPr>
              <a:t>      participation, and can initiate collaborative partnerships with campus </a:t>
            </a:r>
          </a:p>
          <a:p>
            <a:r>
              <a:rPr lang="en-US" sz="2800" dirty="0">
                <a:solidFill>
                  <a:srgbClr val="990000"/>
                </a:solidFill>
              </a:rPr>
              <a:t>      stakeholders, external stakeholders such as the VA and community leaders.</a:t>
            </a:r>
          </a:p>
          <a:p>
            <a:r>
              <a:rPr lang="en-US" sz="2800" b="1" dirty="0">
                <a:solidFill>
                  <a:srgbClr val="990000"/>
                </a:solidFill>
              </a:rPr>
              <a:t>Doctoral Assistants</a:t>
            </a:r>
          </a:p>
          <a:p>
            <a:pPr marL="285750" indent="-285750">
              <a:buFont typeface="Arial" panose="020B0604020202020204" pitchFamily="34" charset="0"/>
              <a:buChar char="•"/>
            </a:pPr>
            <a:r>
              <a:rPr lang="en-US" sz="2800" dirty="0">
                <a:solidFill>
                  <a:srgbClr val="990000"/>
                </a:solidFill>
              </a:rPr>
              <a:t>Doctoral Students in Education (Higher Ed, Dev Ed) with tutoring training and</a:t>
            </a:r>
          </a:p>
          <a:p>
            <a:r>
              <a:rPr lang="en-US" sz="2800" dirty="0">
                <a:solidFill>
                  <a:srgbClr val="990000"/>
                </a:solidFill>
              </a:rPr>
              <a:t>    theory applications, that can train and mentor veteran tutors.</a:t>
            </a:r>
          </a:p>
          <a:p>
            <a:r>
              <a:rPr lang="en-US" sz="2800" b="1" dirty="0">
                <a:solidFill>
                  <a:srgbClr val="990000"/>
                </a:solidFill>
              </a:rPr>
              <a:t>Veteran Tutors</a:t>
            </a:r>
          </a:p>
          <a:p>
            <a:pPr marL="457200" indent="-457200">
              <a:buFont typeface="Arial" panose="020B0604020202020204" pitchFamily="34" charset="0"/>
              <a:buChar char="•"/>
            </a:pPr>
            <a:r>
              <a:rPr lang="en-US" sz="2800" dirty="0">
                <a:solidFill>
                  <a:srgbClr val="990000"/>
                </a:solidFill>
              </a:rPr>
              <a:t>With at least a 3.0 GPA in content being tutored and certified following CRLA</a:t>
            </a:r>
          </a:p>
          <a:p>
            <a:r>
              <a:rPr lang="en-US" sz="2800" dirty="0">
                <a:solidFill>
                  <a:srgbClr val="990000"/>
                </a:solidFill>
              </a:rPr>
              <a:t>      guidelines.</a:t>
            </a:r>
          </a:p>
          <a:p>
            <a:r>
              <a:rPr lang="en-US" sz="2800" dirty="0">
                <a:solidFill>
                  <a:srgbClr val="990000"/>
                </a:solidFill>
              </a:rPr>
              <a:t>      </a:t>
            </a:r>
          </a:p>
        </p:txBody>
      </p:sp>
    </p:spTree>
    <p:extLst>
      <p:ext uri="{BB962C8B-B14F-4D97-AF65-F5344CB8AC3E}">
        <p14:creationId xmlns:p14="http://schemas.microsoft.com/office/powerpoint/2010/main" val="3296681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4560" y="0"/>
            <a:ext cx="8241936" cy="646331"/>
          </a:xfrm>
          <a:prstGeom prst="rect">
            <a:avLst/>
          </a:prstGeom>
          <a:noFill/>
        </p:spPr>
        <p:txBody>
          <a:bodyPr wrap="none" rtlCol="0">
            <a:spAutoFit/>
          </a:bodyPr>
          <a:lstStyle/>
          <a:p>
            <a:r>
              <a:rPr lang="en-US" sz="3600" b="1" dirty="0">
                <a:solidFill>
                  <a:srgbClr val="990000"/>
                </a:solidFill>
              </a:rPr>
              <a:t>Implementing a Veteran Tutoring Program</a:t>
            </a:r>
          </a:p>
        </p:txBody>
      </p:sp>
      <p:sp>
        <p:nvSpPr>
          <p:cNvPr id="3" name="TextBox 2"/>
          <p:cNvSpPr txBox="1"/>
          <p:nvPr/>
        </p:nvSpPr>
        <p:spPr>
          <a:xfrm>
            <a:off x="4061160" y="646331"/>
            <a:ext cx="4508735" cy="1077218"/>
          </a:xfrm>
          <a:prstGeom prst="rect">
            <a:avLst/>
          </a:prstGeom>
          <a:noFill/>
        </p:spPr>
        <p:txBody>
          <a:bodyPr wrap="none" rtlCol="0">
            <a:spAutoFit/>
          </a:bodyPr>
          <a:lstStyle/>
          <a:p>
            <a:r>
              <a:rPr lang="en-US" sz="3200" b="1" i="1" dirty="0">
                <a:solidFill>
                  <a:srgbClr val="002060"/>
                </a:solidFill>
              </a:rPr>
              <a:t>Recruiting Veteran Tutors</a:t>
            </a:r>
          </a:p>
          <a:p>
            <a:r>
              <a:rPr lang="en-US" sz="3200" b="1" i="1" dirty="0">
                <a:solidFill>
                  <a:srgbClr val="002060"/>
                </a:solidFill>
              </a:rPr>
              <a:t> </a:t>
            </a:r>
          </a:p>
        </p:txBody>
      </p:sp>
      <p:sp>
        <p:nvSpPr>
          <p:cNvPr id="4" name="Rectangle 3"/>
          <p:cNvSpPr/>
          <p:nvPr/>
        </p:nvSpPr>
        <p:spPr>
          <a:xfrm>
            <a:off x="359196" y="1723549"/>
            <a:ext cx="9536644" cy="4832092"/>
          </a:xfrm>
          <a:prstGeom prst="rect">
            <a:avLst/>
          </a:prstGeom>
        </p:spPr>
        <p:txBody>
          <a:bodyPr wrap="square">
            <a:spAutoFit/>
          </a:bodyPr>
          <a:lstStyle/>
          <a:p>
            <a:pPr marL="285750" indent="-285750">
              <a:buFont typeface="Arial" panose="020B0604020202020204" pitchFamily="34" charset="0"/>
              <a:buChar char="•"/>
            </a:pPr>
            <a:r>
              <a:rPr lang="en-US" sz="2800" dirty="0">
                <a:solidFill>
                  <a:srgbClr val="990000"/>
                </a:solidFill>
              </a:rPr>
              <a:t>Veteran Groups on Campus (</a:t>
            </a:r>
            <a:r>
              <a:rPr lang="en-US" sz="2800" dirty="0" err="1">
                <a:solidFill>
                  <a:srgbClr val="990000"/>
                </a:solidFill>
              </a:rPr>
              <a:t>ie</a:t>
            </a:r>
            <a:r>
              <a:rPr lang="en-US" sz="2800" dirty="0">
                <a:solidFill>
                  <a:srgbClr val="990000"/>
                </a:solidFill>
              </a:rPr>
              <a:t>. Student Veterans of America)</a:t>
            </a:r>
          </a:p>
          <a:p>
            <a:endParaRPr lang="en-US" sz="2800" dirty="0">
              <a:solidFill>
                <a:srgbClr val="990000"/>
              </a:solidFill>
            </a:endParaRPr>
          </a:p>
          <a:p>
            <a:pPr marL="285750" indent="-285750">
              <a:buFont typeface="Arial" panose="020B0604020202020204" pitchFamily="34" charset="0"/>
              <a:buChar char="•"/>
            </a:pPr>
            <a:r>
              <a:rPr lang="en-US" sz="2800" dirty="0">
                <a:solidFill>
                  <a:srgbClr val="990000"/>
                </a:solidFill>
              </a:rPr>
              <a:t>Veteran Campus Activities/Events</a:t>
            </a:r>
          </a:p>
          <a:p>
            <a:r>
              <a:rPr lang="en-US" sz="2800" dirty="0">
                <a:solidFill>
                  <a:srgbClr val="990000"/>
                </a:solidFill>
              </a:rPr>
              <a:t> </a:t>
            </a:r>
          </a:p>
          <a:p>
            <a:pPr marL="285750" indent="-285750">
              <a:buFont typeface="Arial" panose="020B0604020202020204" pitchFamily="34" charset="0"/>
              <a:buChar char="•"/>
            </a:pPr>
            <a:r>
              <a:rPr lang="en-US" sz="2800" dirty="0">
                <a:solidFill>
                  <a:srgbClr val="990000"/>
                </a:solidFill>
              </a:rPr>
              <a:t>New Student Orientation</a:t>
            </a:r>
          </a:p>
          <a:p>
            <a:pPr marL="285750" indent="-285750">
              <a:buFont typeface="Arial" panose="020B0604020202020204" pitchFamily="34" charset="0"/>
              <a:buChar char="•"/>
            </a:pPr>
            <a:endParaRPr lang="en-US" sz="2800" dirty="0">
              <a:solidFill>
                <a:srgbClr val="990000"/>
              </a:solidFill>
            </a:endParaRPr>
          </a:p>
          <a:p>
            <a:pPr marL="285750" indent="-285750">
              <a:buFont typeface="Arial" panose="020B0604020202020204" pitchFamily="34" charset="0"/>
              <a:buChar char="•"/>
            </a:pPr>
            <a:r>
              <a:rPr lang="en-US" sz="2800" dirty="0">
                <a:solidFill>
                  <a:srgbClr val="990000"/>
                </a:solidFill>
              </a:rPr>
              <a:t>Classroom Visits</a:t>
            </a:r>
          </a:p>
          <a:p>
            <a:pPr marL="285750" indent="-285750">
              <a:buFont typeface="Arial" panose="020B0604020202020204" pitchFamily="34" charset="0"/>
              <a:buChar char="•"/>
            </a:pPr>
            <a:endParaRPr lang="en-US" sz="2800" dirty="0">
              <a:solidFill>
                <a:srgbClr val="990000"/>
              </a:solidFill>
            </a:endParaRPr>
          </a:p>
          <a:p>
            <a:pPr marL="285750" indent="-285750">
              <a:buFont typeface="Arial" panose="020B0604020202020204" pitchFamily="34" charset="0"/>
              <a:buChar char="•"/>
            </a:pPr>
            <a:r>
              <a:rPr lang="en-US" sz="2800" dirty="0">
                <a:solidFill>
                  <a:srgbClr val="990000"/>
                </a:solidFill>
              </a:rPr>
              <a:t>Campus VA Office</a:t>
            </a:r>
          </a:p>
          <a:p>
            <a:pPr marL="285750" indent="-285750">
              <a:buFont typeface="Arial" panose="020B0604020202020204" pitchFamily="34" charset="0"/>
              <a:buChar char="•"/>
            </a:pPr>
            <a:endParaRPr lang="en-US" sz="2800" dirty="0">
              <a:solidFill>
                <a:srgbClr val="990000"/>
              </a:solidFill>
            </a:endParaRPr>
          </a:p>
          <a:p>
            <a:pPr marL="285750" indent="-285750">
              <a:buFont typeface="Arial" panose="020B0604020202020204" pitchFamily="34" charset="0"/>
              <a:buChar char="•"/>
            </a:pPr>
            <a:r>
              <a:rPr lang="en-US" sz="2800" dirty="0">
                <a:solidFill>
                  <a:srgbClr val="990000"/>
                </a:solidFill>
              </a:rPr>
              <a:t>Office of Student Diversity and Inclusion</a:t>
            </a:r>
          </a:p>
        </p:txBody>
      </p:sp>
    </p:spTree>
    <p:extLst>
      <p:ext uri="{BB962C8B-B14F-4D97-AF65-F5344CB8AC3E}">
        <p14:creationId xmlns:p14="http://schemas.microsoft.com/office/powerpoint/2010/main" val="4627018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4560" y="0"/>
            <a:ext cx="8241936" cy="646331"/>
          </a:xfrm>
          <a:prstGeom prst="rect">
            <a:avLst/>
          </a:prstGeom>
          <a:noFill/>
        </p:spPr>
        <p:txBody>
          <a:bodyPr wrap="none" rtlCol="0">
            <a:spAutoFit/>
          </a:bodyPr>
          <a:lstStyle/>
          <a:p>
            <a:r>
              <a:rPr lang="en-US" sz="3600" b="1" dirty="0">
                <a:solidFill>
                  <a:srgbClr val="990000"/>
                </a:solidFill>
              </a:rPr>
              <a:t>Implementing a Veteran Tutoring Program</a:t>
            </a:r>
          </a:p>
        </p:txBody>
      </p:sp>
      <p:sp>
        <p:nvSpPr>
          <p:cNvPr id="3" name="TextBox 2"/>
          <p:cNvSpPr txBox="1"/>
          <p:nvPr/>
        </p:nvSpPr>
        <p:spPr>
          <a:xfrm>
            <a:off x="4059044" y="577553"/>
            <a:ext cx="4512967" cy="1077218"/>
          </a:xfrm>
          <a:prstGeom prst="rect">
            <a:avLst/>
          </a:prstGeom>
          <a:noFill/>
        </p:spPr>
        <p:txBody>
          <a:bodyPr wrap="none" rtlCol="0">
            <a:spAutoFit/>
          </a:bodyPr>
          <a:lstStyle/>
          <a:p>
            <a:r>
              <a:rPr lang="en-US" sz="3200" b="1" i="1" dirty="0">
                <a:solidFill>
                  <a:srgbClr val="002060"/>
                </a:solidFill>
              </a:rPr>
              <a:t>Training and Certification</a:t>
            </a:r>
          </a:p>
          <a:p>
            <a:r>
              <a:rPr lang="en-US" sz="3200" b="1" i="1" dirty="0">
                <a:solidFill>
                  <a:srgbClr val="002060"/>
                </a:solidFill>
              </a:rPr>
              <a:t> </a:t>
            </a:r>
          </a:p>
        </p:txBody>
      </p:sp>
      <p:sp>
        <p:nvSpPr>
          <p:cNvPr id="4" name="Rectangle 3"/>
          <p:cNvSpPr/>
          <p:nvPr/>
        </p:nvSpPr>
        <p:spPr>
          <a:xfrm>
            <a:off x="359196" y="1116162"/>
            <a:ext cx="11385764" cy="6124754"/>
          </a:xfrm>
          <a:prstGeom prst="rect">
            <a:avLst/>
          </a:prstGeom>
        </p:spPr>
        <p:txBody>
          <a:bodyPr wrap="square">
            <a:spAutoFit/>
          </a:bodyPr>
          <a:lstStyle/>
          <a:p>
            <a:pPr marL="285750" indent="-285750">
              <a:buFont typeface="Arial" panose="020B0604020202020204" pitchFamily="34" charset="0"/>
              <a:buChar char="•"/>
            </a:pPr>
            <a:r>
              <a:rPr lang="en-US" sz="2800" b="1" dirty="0">
                <a:solidFill>
                  <a:srgbClr val="990000"/>
                </a:solidFill>
              </a:rPr>
              <a:t>(Baseline) </a:t>
            </a:r>
            <a:r>
              <a:rPr lang="en-US" sz="2800" dirty="0">
                <a:solidFill>
                  <a:srgbClr val="990000"/>
                </a:solidFill>
              </a:rPr>
              <a:t>start-of-semester training in collaboration with tutoring professionals.  </a:t>
            </a:r>
            <a:r>
              <a:rPr lang="en-US" sz="2800" b="1" dirty="0">
                <a:solidFill>
                  <a:srgbClr val="990000"/>
                </a:solidFill>
              </a:rPr>
              <a:t>Monthly Training </a:t>
            </a:r>
            <a:r>
              <a:rPr lang="en-US" sz="2800" dirty="0">
                <a:solidFill>
                  <a:srgbClr val="990000"/>
                </a:solidFill>
              </a:rPr>
              <a:t>on a designated Friday.  </a:t>
            </a:r>
            <a:r>
              <a:rPr lang="en-US" sz="2800" b="1" dirty="0">
                <a:solidFill>
                  <a:srgbClr val="990000"/>
                </a:solidFill>
              </a:rPr>
              <a:t>(Post) </a:t>
            </a:r>
            <a:r>
              <a:rPr lang="en-US" sz="2800" dirty="0">
                <a:solidFill>
                  <a:srgbClr val="990000"/>
                </a:solidFill>
              </a:rPr>
              <a:t>end-of-semester training and feedback, “Lessons Learned”.</a:t>
            </a:r>
          </a:p>
          <a:p>
            <a:endParaRPr lang="en-US" sz="2800" dirty="0">
              <a:solidFill>
                <a:srgbClr val="990000"/>
              </a:solidFill>
            </a:endParaRPr>
          </a:p>
          <a:p>
            <a:pPr marL="285750" indent="-285750">
              <a:buFont typeface="Arial" panose="020B0604020202020204" pitchFamily="34" charset="0"/>
              <a:buChar char="•"/>
            </a:pPr>
            <a:r>
              <a:rPr lang="en-US" sz="2800" b="1" dirty="0">
                <a:solidFill>
                  <a:srgbClr val="990000"/>
                </a:solidFill>
              </a:rPr>
              <a:t>CRLA Certification </a:t>
            </a:r>
            <a:r>
              <a:rPr lang="en-US" sz="2800" dirty="0">
                <a:solidFill>
                  <a:srgbClr val="990000"/>
                </a:solidFill>
              </a:rPr>
              <a:t>(I, II, &amp; III)</a:t>
            </a:r>
          </a:p>
          <a:p>
            <a:r>
              <a:rPr lang="en-US" sz="2800" dirty="0">
                <a:solidFill>
                  <a:srgbClr val="990000"/>
                </a:solidFill>
              </a:rPr>
              <a:t> </a:t>
            </a:r>
          </a:p>
          <a:p>
            <a:pPr marL="285750" indent="-285750">
              <a:buFont typeface="Arial" panose="020B0604020202020204" pitchFamily="34" charset="0"/>
              <a:buChar char="•"/>
            </a:pPr>
            <a:r>
              <a:rPr lang="en-US" sz="2800" b="1" dirty="0">
                <a:solidFill>
                  <a:srgbClr val="990000"/>
                </a:solidFill>
              </a:rPr>
              <a:t>Professional Conference Participation </a:t>
            </a:r>
            <a:r>
              <a:rPr lang="en-US" sz="2800" dirty="0">
                <a:solidFill>
                  <a:srgbClr val="990000"/>
                </a:solidFill>
              </a:rPr>
              <a:t>(for Lead Veteran Tutors) for best tutoring practices, and student veteran focused professional conferences addressing student veteran issues and successes.  </a:t>
            </a:r>
          </a:p>
          <a:p>
            <a:pPr marL="285750" indent="-285750">
              <a:buFont typeface="Arial" panose="020B0604020202020204" pitchFamily="34" charset="0"/>
              <a:buChar char="•"/>
            </a:pPr>
            <a:endParaRPr lang="en-US" sz="2800" dirty="0">
              <a:solidFill>
                <a:srgbClr val="990000"/>
              </a:solidFill>
            </a:endParaRPr>
          </a:p>
          <a:p>
            <a:pPr marL="285750" indent="-285750">
              <a:buFont typeface="Arial" panose="020B0604020202020204" pitchFamily="34" charset="0"/>
              <a:buChar char="•"/>
            </a:pPr>
            <a:r>
              <a:rPr lang="en-US" sz="2800" b="1" dirty="0">
                <a:solidFill>
                  <a:srgbClr val="990000"/>
                </a:solidFill>
              </a:rPr>
              <a:t>Classroom Visits </a:t>
            </a:r>
            <a:r>
              <a:rPr lang="en-US" sz="2800" dirty="0">
                <a:solidFill>
                  <a:srgbClr val="990000"/>
                </a:solidFill>
              </a:rPr>
              <a:t>for subject matters tutored as a form of supplemental Instruction (SI) experience and application.  Show veterans how to take notes</a:t>
            </a:r>
          </a:p>
          <a:p>
            <a:endParaRPr lang="en-US" sz="2800" dirty="0">
              <a:solidFill>
                <a:srgbClr val="990000"/>
              </a:solidFill>
            </a:endParaRPr>
          </a:p>
        </p:txBody>
      </p:sp>
    </p:spTree>
    <p:extLst>
      <p:ext uri="{BB962C8B-B14F-4D97-AF65-F5344CB8AC3E}">
        <p14:creationId xmlns:p14="http://schemas.microsoft.com/office/powerpoint/2010/main" val="24469819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4560" y="0"/>
            <a:ext cx="8241936" cy="646331"/>
          </a:xfrm>
          <a:prstGeom prst="rect">
            <a:avLst/>
          </a:prstGeom>
          <a:noFill/>
        </p:spPr>
        <p:txBody>
          <a:bodyPr wrap="none" rtlCol="0">
            <a:spAutoFit/>
          </a:bodyPr>
          <a:lstStyle/>
          <a:p>
            <a:r>
              <a:rPr lang="en-US" sz="3600" b="1" dirty="0">
                <a:solidFill>
                  <a:srgbClr val="990000"/>
                </a:solidFill>
              </a:rPr>
              <a:t>Implementing a Veteran Tutoring Program</a:t>
            </a:r>
          </a:p>
        </p:txBody>
      </p:sp>
      <p:sp>
        <p:nvSpPr>
          <p:cNvPr id="3" name="TextBox 2"/>
          <p:cNvSpPr txBox="1"/>
          <p:nvPr/>
        </p:nvSpPr>
        <p:spPr>
          <a:xfrm>
            <a:off x="3061881" y="646331"/>
            <a:ext cx="6507294" cy="1077218"/>
          </a:xfrm>
          <a:prstGeom prst="rect">
            <a:avLst/>
          </a:prstGeom>
          <a:noFill/>
        </p:spPr>
        <p:txBody>
          <a:bodyPr wrap="none" rtlCol="0">
            <a:spAutoFit/>
          </a:bodyPr>
          <a:lstStyle/>
          <a:p>
            <a:r>
              <a:rPr lang="en-US" sz="3200" b="1" i="1" dirty="0">
                <a:solidFill>
                  <a:srgbClr val="990000"/>
                </a:solidFill>
              </a:rPr>
              <a:t>Marketing Veteran Tutoring Program</a:t>
            </a:r>
          </a:p>
          <a:p>
            <a:r>
              <a:rPr lang="en-US" sz="3200" b="1" i="1" dirty="0">
                <a:solidFill>
                  <a:srgbClr val="990000"/>
                </a:solidFill>
              </a:rPr>
              <a:t> </a:t>
            </a:r>
          </a:p>
        </p:txBody>
      </p:sp>
      <p:sp>
        <p:nvSpPr>
          <p:cNvPr id="4" name="Rectangle 3"/>
          <p:cNvSpPr/>
          <p:nvPr/>
        </p:nvSpPr>
        <p:spPr>
          <a:xfrm>
            <a:off x="176316" y="1536502"/>
            <a:ext cx="9536644" cy="4832092"/>
          </a:xfrm>
          <a:prstGeom prst="rect">
            <a:avLst/>
          </a:prstGeom>
        </p:spPr>
        <p:txBody>
          <a:bodyPr wrap="square">
            <a:spAutoFit/>
          </a:bodyPr>
          <a:lstStyle/>
          <a:p>
            <a:pPr marL="285750" indent="-285750">
              <a:buFont typeface="Arial" panose="020B0604020202020204" pitchFamily="34" charset="0"/>
              <a:buChar char="•"/>
            </a:pPr>
            <a:r>
              <a:rPr lang="en-US" sz="2800" dirty="0">
                <a:solidFill>
                  <a:srgbClr val="990000"/>
                </a:solidFill>
              </a:rPr>
              <a:t>Veteran Groups on Campus (</a:t>
            </a:r>
            <a:r>
              <a:rPr lang="en-US" sz="2800" dirty="0" err="1">
                <a:solidFill>
                  <a:srgbClr val="990000"/>
                </a:solidFill>
              </a:rPr>
              <a:t>ie</a:t>
            </a:r>
            <a:r>
              <a:rPr lang="en-US" sz="2800" dirty="0">
                <a:solidFill>
                  <a:srgbClr val="990000"/>
                </a:solidFill>
              </a:rPr>
              <a:t>. Student Veterans of America)</a:t>
            </a:r>
          </a:p>
          <a:p>
            <a:endParaRPr lang="en-US" sz="2800" dirty="0">
              <a:solidFill>
                <a:srgbClr val="990000"/>
              </a:solidFill>
            </a:endParaRPr>
          </a:p>
          <a:p>
            <a:pPr marL="285750" indent="-285750">
              <a:buFont typeface="Arial" panose="020B0604020202020204" pitchFamily="34" charset="0"/>
              <a:buChar char="•"/>
            </a:pPr>
            <a:r>
              <a:rPr lang="en-US" sz="2800" dirty="0">
                <a:solidFill>
                  <a:srgbClr val="990000"/>
                </a:solidFill>
              </a:rPr>
              <a:t>Veteran Campus Activities/Events</a:t>
            </a:r>
          </a:p>
          <a:p>
            <a:r>
              <a:rPr lang="en-US" sz="2800" dirty="0">
                <a:solidFill>
                  <a:srgbClr val="990000"/>
                </a:solidFill>
              </a:rPr>
              <a:t> </a:t>
            </a:r>
          </a:p>
          <a:p>
            <a:pPr marL="285750" indent="-285750">
              <a:buFont typeface="Arial" panose="020B0604020202020204" pitchFamily="34" charset="0"/>
              <a:buChar char="•"/>
            </a:pPr>
            <a:r>
              <a:rPr lang="en-US" sz="2800" dirty="0">
                <a:solidFill>
                  <a:srgbClr val="990000"/>
                </a:solidFill>
              </a:rPr>
              <a:t>New Student Orientation</a:t>
            </a:r>
          </a:p>
          <a:p>
            <a:pPr marL="285750" indent="-285750">
              <a:buFont typeface="Arial" panose="020B0604020202020204" pitchFamily="34" charset="0"/>
              <a:buChar char="•"/>
            </a:pPr>
            <a:endParaRPr lang="en-US" sz="2800" dirty="0">
              <a:solidFill>
                <a:srgbClr val="990000"/>
              </a:solidFill>
            </a:endParaRPr>
          </a:p>
          <a:p>
            <a:pPr marL="285750" indent="-285750">
              <a:buFont typeface="Arial" panose="020B0604020202020204" pitchFamily="34" charset="0"/>
              <a:buChar char="•"/>
            </a:pPr>
            <a:r>
              <a:rPr lang="en-US" sz="2800" dirty="0">
                <a:solidFill>
                  <a:srgbClr val="990000"/>
                </a:solidFill>
              </a:rPr>
              <a:t>Classroom Visits</a:t>
            </a:r>
          </a:p>
          <a:p>
            <a:pPr marL="285750" indent="-285750">
              <a:buFont typeface="Arial" panose="020B0604020202020204" pitchFamily="34" charset="0"/>
              <a:buChar char="•"/>
            </a:pPr>
            <a:endParaRPr lang="en-US" sz="2800" dirty="0">
              <a:solidFill>
                <a:srgbClr val="990000"/>
              </a:solidFill>
            </a:endParaRPr>
          </a:p>
          <a:p>
            <a:pPr marL="285750" indent="-285750">
              <a:buFont typeface="Arial" panose="020B0604020202020204" pitchFamily="34" charset="0"/>
              <a:buChar char="•"/>
            </a:pPr>
            <a:r>
              <a:rPr lang="en-US" sz="2800" dirty="0">
                <a:solidFill>
                  <a:srgbClr val="990000"/>
                </a:solidFill>
              </a:rPr>
              <a:t>Campus VA Office</a:t>
            </a:r>
          </a:p>
          <a:p>
            <a:pPr marL="285750" indent="-285750">
              <a:buFont typeface="Arial" panose="020B0604020202020204" pitchFamily="34" charset="0"/>
              <a:buChar char="•"/>
            </a:pPr>
            <a:endParaRPr lang="en-US" sz="2800" dirty="0">
              <a:solidFill>
                <a:srgbClr val="990000"/>
              </a:solidFill>
            </a:endParaRPr>
          </a:p>
          <a:p>
            <a:pPr marL="285750" indent="-285750">
              <a:buFont typeface="Arial" panose="020B0604020202020204" pitchFamily="34" charset="0"/>
              <a:buChar char="•"/>
            </a:pPr>
            <a:r>
              <a:rPr lang="en-US" sz="2800" dirty="0">
                <a:solidFill>
                  <a:srgbClr val="990000"/>
                </a:solidFill>
              </a:rPr>
              <a:t>Office of Student Diversity and Inclusion</a:t>
            </a:r>
          </a:p>
        </p:txBody>
      </p:sp>
    </p:spTree>
    <p:extLst>
      <p:ext uri="{BB962C8B-B14F-4D97-AF65-F5344CB8AC3E}">
        <p14:creationId xmlns:p14="http://schemas.microsoft.com/office/powerpoint/2010/main" val="39880386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4560" y="0"/>
            <a:ext cx="8241936" cy="646331"/>
          </a:xfrm>
          <a:prstGeom prst="rect">
            <a:avLst/>
          </a:prstGeom>
          <a:noFill/>
        </p:spPr>
        <p:txBody>
          <a:bodyPr wrap="none" rtlCol="0">
            <a:spAutoFit/>
          </a:bodyPr>
          <a:lstStyle/>
          <a:p>
            <a:r>
              <a:rPr lang="en-US" sz="3600" b="1" dirty="0">
                <a:solidFill>
                  <a:srgbClr val="990000"/>
                </a:solidFill>
              </a:rPr>
              <a:t>Implementing a Veteran Tutoring Program</a:t>
            </a:r>
          </a:p>
        </p:txBody>
      </p:sp>
      <p:sp>
        <p:nvSpPr>
          <p:cNvPr id="3" name="TextBox 2"/>
          <p:cNvSpPr txBox="1"/>
          <p:nvPr/>
        </p:nvSpPr>
        <p:spPr>
          <a:xfrm>
            <a:off x="1281265" y="646331"/>
            <a:ext cx="10068526" cy="1569660"/>
          </a:xfrm>
          <a:prstGeom prst="rect">
            <a:avLst/>
          </a:prstGeom>
          <a:noFill/>
        </p:spPr>
        <p:txBody>
          <a:bodyPr wrap="none" rtlCol="0">
            <a:spAutoFit/>
          </a:bodyPr>
          <a:lstStyle/>
          <a:p>
            <a:pPr algn="ctr"/>
            <a:r>
              <a:rPr lang="en-US" sz="3200" b="1" i="1" dirty="0">
                <a:solidFill>
                  <a:srgbClr val="990000"/>
                </a:solidFill>
              </a:rPr>
              <a:t>Collaborative Partnerships</a:t>
            </a:r>
          </a:p>
          <a:p>
            <a:pPr algn="ctr"/>
            <a:r>
              <a:rPr lang="en-US" sz="3200" b="1" i="1" dirty="0">
                <a:solidFill>
                  <a:srgbClr val="002060"/>
                </a:solidFill>
              </a:rPr>
              <a:t>THE LIFE FORCE OF YOUR VETERAN TUTORING PROGRAM!</a:t>
            </a:r>
          </a:p>
          <a:p>
            <a:r>
              <a:rPr lang="en-US" sz="3200" b="1" i="1" dirty="0">
                <a:solidFill>
                  <a:srgbClr val="990000"/>
                </a:solidFill>
              </a:rPr>
              <a:t> </a:t>
            </a:r>
          </a:p>
        </p:txBody>
      </p:sp>
      <p:sp>
        <p:nvSpPr>
          <p:cNvPr id="4" name="Rectangle 3"/>
          <p:cNvSpPr/>
          <p:nvPr/>
        </p:nvSpPr>
        <p:spPr>
          <a:xfrm>
            <a:off x="0" y="2215991"/>
            <a:ext cx="9536644" cy="3108543"/>
          </a:xfrm>
          <a:prstGeom prst="rect">
            <a:avLst/>
          </a:prstGeom>
        </p:spPr>
        <p:txBody>
          <a:bodyPr wrap="square">
            <a:spAutoFit/>
          </a:bodyPr>
          <a:lstStyle/>
          <a:p>
            <a:pPr marL="285750" indent="-285750">
              <a:buFont typeface="Arial" panose="020B0604020202020204" pitchFamily="34" charset="0"/>
              <a:buChar char="•"/>
            </a:pPr>
            <a:r>
              <a:rPr lang="en-US" sz="2800" dirty="0">
                <a:solidFill>
                  <a:srgbClr val="990000"/>
                </a:solidFill>
              </a:rPr>
              <a:t>Effective Collaborative Partnerships with STEM (Math Department, Science Department, Engineering, Technology) and English/Writing Departments.</a:t>
            </a:r>
          </a:p>
          <a:p>
            <a:endParaRPr lang="en-US" sz="2800" dirty="0">
              <a:solidFill>
                <a:srgbClr val="990000"/>
              </a:solidFill>
            </a:endParaRPr>
          </a:p>
          <a:p>
            <a:pPr marL="285750" indent="-285750">
              <a:buFont typeface="Arial" panose="020B0604020202020204" pitchFamily="34" charset="0"/>
              <a:buChar char="•"/>
            </a:pPr>
            <a:r>
              <a:rPr lang="en-US" sz="2800" dirty="0">
                <a:solidFill>
                  <a:srgbClr val="990000"/>
                </a:solidFill>
              </a:rPr>
              <a:t>Developmental Education Programs/ Remedial Education Programs (Math (college algebra), Literacy, Learning Support).</a:t>
            </a:r>
          </a:p>
          <a:p>
            <a:r>
              <a:rPr lang="en-US" sz="2800" dirty="0">
                <a:solidFill>
                  <a:srgbClr val="990000"/>
                </a:solidFill>
              </a:rPr>
              <a:t> </a:t>
            </a:r>
          </a:p>
        </p:txBody>
      </p:sp>
    </p:spTree>
    <p:extLst>
      <p:ext uri="{BB962C8B-B14F-4D97-AF65-F5344CB8AC3E}">
        <p14:creationId xmlns:p14="http://schemas.microsoft.com/office/powerpoint/2010/main" val="17888704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F75226-A411-4CC2-92F4-D4BA06DE470C}"/>
              </a:ext>
            </a:extLst>
          </p:cNvPr>
          <p:cNvSpPr txBox="1"/>
          <p:nvPr/>
        </p:nvSpPr>
        <p:spPr>
          <a:xfrm>
            <a:off x="4708422" y="705408"/>
            <a:ext cx="3759362" cy="1107996"/>
          </a:xfrm>
          <a:prstGeom prst="rect">
            <a:avLst/>
          </a:prstGeom>
          <a:noFill/>
        </p:spPr>
        <p:txBody>
          <a:bodyPr wrap="none" rtlCol="0">
            <a:spAutoFit/>
          </a:bodyPr>
          <a:lstStyle/>
          <a:p>
            <a:r>
              <a:rPr lang="en-US" sz="6600" b="1" dirty="0">
                <a:solidFill>
                  <a:srgbClr val="990000"/>
                </a:solidFill>
                <a:latin typeface="Times New Roman" panose="02020603050405020304" pitchFamily="18" charset="0"/>
                <a:cs typeface="Times New Roman" panose="02020603050405020304" pitchFamily="18" charset="0"/>
              </a:rPr>
              <a:t>Questions</a:t>
            </a:r>
          </a:p>
        </p:txBody>
      </p:sp>
      <p:sp>
        <p:nvSpPr>
          <p:cNvPr id="3" name="TextBox 2"/>
          <p:cNvSpPr txBox="1"/>
          <p:nvPr/>
        </p:nvSpPr>
        <p:spPr>
          <a:xfrm>
            <a:off x="3195956" y="3195459"/>
            <a:ext cx="6784293" cy="2923877"/>
          </a:xfrm>
          <a:prstGeom prst="rect">
            <a:avLst/>
          </a:prstGeom>
          <a:noFill/>
        </p:spPr>
        <p:txBody>
          <a:bodyPr wrap="none" rtlCol="0">
            <a:spAutoFit/>
          </a:bodyPr>
          <a:lstStyle/>
          <a:p>
            <a:pPr algn="ctr"/>
            <a:r>
              <a:rPr lang="en-US" sz="4800" b="1" dirty="0">
                <a:solidFill>
                  <a:srgbClr val="990000"/>
                </a:solidFill>
              </a:rPr>
              <a:t>Santos Retta Cortez, </a:t>
            </a:r>
            <a:r>
              <a:rPr lang="en-US" sz="4800" b="1" dirty="0" err="1">
                <a:solidFill>
                  <a:srgbClr val="990000"/>
                </a:solidFill>
              </a:rPr>
              <a:t>Ed.D</a:t>
            </a:r>
            <a:r>
              <a:rPr lang="en-US" sz="4800" dirty="0">
                <a:solidFill>
                  <a:srgbClr val="990000"/>
                </a:solidFill>
              </a:rPr>
              <a:t>.</a:t>
            </a:r>
          </a:p>
          <a:p>
            <a:pPr algn="ctr"/>
            <a:r>
              <a:rPr lang="en-US" sz="4800" dirty="0">
                <a:solidFill>
                  <a:srgbClr val="990000"/>
                </a:solidFill>
              </a:rPr>
              <a:t>santos.cortez@unco.edu </a:t>
            </a:r>
          </a:p>
          <a:p>
            <a:pPr algn="ctr"/>
            <a:r>
              <a:rPr lang="en-US" sz="4800" dirty="0">
                <a:solidFill>
                  <a:srgbClr val="990000"/>
                </a:solidFill>
              </a:rPr>
              <a:t>C: 210.439.6623</a:t>
            </a:r>
          </a:p>
          <a:p>
            <a:pPr algn="ctr"/>
            <a:endParaRPr lang="en-US" sz="4000" dirty="0">
              <a:solidFill>
                <a:srgbClr val="990000"/>
              </a:solidFill>
            </a:endParaRPr>
          </a:p>
        </p:txBody>
      </p:sp>
    </p:spTree>
    <p:extLst>
      <p:ext uri="{BB962C8B-B14F-4D97-AF65-F5344CB8AC3E}">
        <p14:creationId xmlns:p14="http://schemas.microsoft.com/office/powerpoint/2010/main" val="8360270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4B88BF5-1073-4D4A-B24D-4BB4F81C5D60}"/>
              </a:ext>
            </a:extLst>
          </p:cNvPr>
          <p:cNvSpPr txBox="1"/>
          <p:nvPr/>
        </p:nvSpPr>
        <p:spPr>
          <a:xfrm>
            <a:off x="505326" y="96253"/>
            <a:ext cx="11393906" cy="6647974"/>
          </a:xfrm>
          <a:prstGeom prst="rect">
            <a:avLst/>
          </a:prstGeom>
          <a:noFill/>
        </p:spPr>
        <p:txBody>
          <a:bodyPr wrap="square" rtlCol="0">
            <a:spAutoFit/>
          </a:bodyPr>
          <a:lstStyle/>
          <a:p>
            <a:pPr algn="ctr"/>
            <a:r>
              <a:rPr lang="en-US" sz="1200" dirty="0">
                <a:latin typeface="Times New Roman" panose="02020603050405020304" pitchFamily="18" charset="0"/>
                <a:cs typeface="Times New Roman" panose="02020603050405020304" pitchFamily="18" charset="0"/>
              </a:rPr>
              <a:t>References</a:t>
            </a:r>
          </a:p>
          <a:p>
            <a:r>
              <a:rPr lang="en-US" sz="1200" dirty="0">
                <a:latin typeface="Times New Roman" panose="02020603050405020304" pitchFamily="18" charset="0"/>
                <a:cs typeface="Times New Roman" panose="02020603050405020304" pitchFamily="18" charset="0"/>
              </a:rPr>
              <a:t>Ackerman, R., </a:t>
            </a:r>
            <a:r>
              <a:rPr lang="en-US" sz="1200" dirty="0" err="1">
                <a:latin typeface="Times New Roman" panose="02020603050405020304" pitchFamily="18" charset="0"/>
                <a:cs typeface="Times New Roman" panose="02020603050405020304" pitchFamily="18" charset="0"/>
              </a:rPr>
              <a:t>DiRamio</a:t>
            </a:r>
            <a:r>
              <a:rPr lang="en-US" sz="1200" dirty="0">
                <a:latin typeface="Times New Roman" panose="02020603050405020304" pitchFamily="18" charset="0"/>
                <a:cs typeface="Times New Roman" panose="02020603050405020304" pitchFamily="18" charset="0"/>
              </a:rPr>
              <a:t>, D., &amp; Garza Mitchell, R. L. (2009). Transitions: Combat veterans as college students. New Directions for Student Services, 126, 5-16. doi:10.1002/ss.311</a:t>
            </a:r>
          </a:p>
          <a:p>
            <a:r>
              <a:rPr lang="en-US" sz="1200" dirty="0">
                <a:latin typeface="Times New Roman" panose="02020603050405020304" pitchFamily="18" charset="0"/>
                <a:cs typeface="Times New Roman" panose="02020603050405020304" pitchFamily="18" charset="0"/>
              </a:rPr>
              <a:t>Agee, K. S., Hodges, R., &amp; Castillo, A. M. (2018). Program management. In R. F. </a:t>
            </a:r>
            <a:r>
              <a:rPr lang="en-US" sz="1200" dirty="0" err="1">
                <a:latin typeface="Times New Roman" panose="02020603050405020304" pitchFamily="18" charset="0"/>
                <a:cs typeface="Times New Roman" panose="02020603050405020304" pitchFamily="18" charset="0"/>
              </a:rPr>
              <a:t>Flippo</a:t>
            </a:r>
            <a:r>
              <a:rPr lang="en-US" sz="1200" dirty="0">
                <a:latin typeface="Times New Roman" panose="02020603050405020304" pitchFamily="18" charset="0"/>
                <a:cs typeface="Times New Roman" panose="02020603050405020304" pitchFamily="18" charset="0"/>
              </a:rPr>
              <a:t> &amp; T. W. Bean (Eds.), Handbook of college reading and study strategy research (3rd. ed., pp. 293-314). New York: Routledge.</a:t>
            </a:r>
          </a:p>
          <a:p>
            <a:r>
              <a:rPr lang="en-US" sz="1200" dirty="0">
                <a:latin typeface="Times New Roman" panose="02020603050405020304" pitchFamily="18" charset="0"/>
                <a:cs typeface="Times New Roman" panose="02020603050405020304" pitchFamily="18" charset="0"/>
              </a:rPr>
              <a:t>Anderson, M.L., Goodman, J., &amp; Schlossberg, N.K. (2012). Counseling adults in transition: Linking Schlossberg’s theory with practice in a diverse world. New York, NY: Springer Pub.</a:t>
            </a:r>
          </a:p>
          <a:p>
            <a:r>
              <a:rPr lang="en-US" sz="1200" dirty="0" err="1">
                <a:latin typeface="Times New Roman" panose="02020603050405020304" pitchFamily="18" charset="0"/>
                <a:cs typeface="Times New Roman" panose="02020603050405020304" pitchFamily="18" charset="0"/>
              </a:rPr>
              <a:t>Arendale</a:t>
            </a:r>
            <a:r>
              <a:rPr lang="en-US" sz="1200" dirty="0">
                <a:latin typeface="Times New Roman" panose="02020603050405020304" pitchFamily="18" charset="0"/>
                <a:cs typeface="Times New Roman" panose="02020603050405020304" pitchFamily="18" charset="0"/>
              </a:rPr>
              <a:t>, D. R. (2004). Mainstreamed academic assistance and enrichment for all students: The historical origins of learning assistance centers. Research for Educational Reform, 9(4), 3-21.  </a:t>
            </a:r>
          </a:p>
          <a:p>
            <a:r>
              <a:rPr lang="en-US" sz="1200" dirty="0">
                <a:latin typeface="Times New Roman" panose="02020603050405020304" pitchFamily="18" charset="0"/>
                <a:cs typeface="Times New Roman" panose="02020603050405020304" pitchFamily="18" charset="0"/>
              </a:rPr>
              <a:t>Bonham, B.S., &amp; Boylan, H.R. (2012). Developmental mathematics: Challenges, promising practices, and recent initiatives. Journal of Developmental Education, 36(2), 14-21.  </a:t>
            </a:r>
          </a:p>
          <a:p>
            <a:r>
              <a:rPr lang="en-US" sz="1200" dirty="0">
                <a:latin typeface="Times New Roman" panose="02020603050405020304" pitchFamily="18" charset="0"/>
                <a:cs typeface="Times New Roman" panose="02020603050405020304" pitchFamily="18" charset="0"/>
              </a:rPr>
              <a:t>Brenner, L. A., Gutierrez, P.M., </a:t>
            </a:r>
            <a:r>
              <a:rPr lang="en-US" sz="1200" dirty="0" err="1">
                <a:latin typeface="Times New Roman" panose="02020603050405020304" pitchFamily="18" charset="0"/>
                <a:cs typeface="Times New Roman" panose="02020603050405020304" pitchFamily="18" charset="0"/>
              </a:rPr>
              <a:t>Cornette</a:t>
            </a:r>
            <a:r>
              <a:rPr lang="en-US" sz="1200" dirty="0">
                <a:latin typeface="Times New Roman" panose="02020603050405020304" pitchFamily="18" charset="0"/>
                <a:cs typeface="Times New Roman" panose="02020603050405020304" pitchFamily="18" charset="0"/>
              </a:rPr>
              <a:t>, M.M., </a:t>
            </a:r>
            <a:r>
              <a:rPr lang="en-US" sz="1200" dirty="0" err="1">
                <a:latin typeface="Times New Roman" panose="02020603050405020304" pitchFamily="18" charset="0"/>
                <a:cs typeface="Times New Roman" panose="02020603050405020304" pitchFamily="18" charset="0"/>
              </a:rPr>
              <a:t>Betthauser</a:t>
            </a:r>
            <a:r>
              <a:rPr lang="en-US" sz="1200" dirty="0">
                <a:latin typeface="Times New Roman" panose="02020603050405020304" pitchFamily="18" charset="0"/>
                <a:cs typeface="Times New Roman" panose="02020603050405020304" pitchFamily="18" charset="0"/>
              </a:rPr>
              <a:t>, L. M., Bahraini, N., &amp; Staves, P.J. (2008). A qualitative study of potential suicide risk factors in returning combat veterans. Journal of Mental Health Counseling, 30(3), 211-225</a:t>
            </a:r>
          </a:p>
          <a:p>
            <a:r>
              <a:rPr lang="en-US" sz="1200" dirty="0">
                <a:latin typeface="Times New Roman" panose="02020603050405020304" pitchFamily="18" charset="0"/>
                <a:cs typeface="Times New Roman" panose="02020603050405020304" pitchFamily="18" charset="0"/>
              </a:rPr>
              <a:t>Cate, C.A. (2014). Million records project: Research from student veterans of America. Student Veterans of America, Washington, DC.</a:t>
            </a:r>
          </a:p>
          <a:p>
            <a:r>
              <a:rPr lang="en-US" sz="1200" dirty="0">
                <a:latin typeface="Times New Roman" panose="02020603050405020304" pitchFamily="18" charset="0"/>
                <a:cs typeface="Times New Roman" panose="02020603050405020304" pitchFamily="18" charset="0"/>
              </a:rPr>
              <a:t>Creswell, J. (2009). Research design: Qualitative, quantitative, and mixed methods approaches.  Thousand Oaks, CA: Sage Publications. </a:t>
            </a:r>
          </a:p>
          <a:p>
            <a:r>
              <a:rPr lang="en-US" sz="1200" dirty="0" err="1">
                <a:latin typeface="Times New Roman" panose="02020603050405020304" pitchFamily="18" charset="0"/>
                <a:cs typeface="Times New Roman" panose="02020603050405020304" pitchFamily="18" charset="0"/>
              </a:rPr>
              <a:t>DeJarnette</a:t>
            </a:r>
            <a:r>
              <a:rPr lang="en-US" sz="1200" dirty="0">
                <a:latin typeface="Times New Roman" panose="02020603050405020304" pitchFamily="18" charset="0"/>
                <a:cs typeface="Times New Roman" panose="02020603050405020304" pitchFamily="18" charset="0"/>
              </a:rPr>
              <a:t>, A.F., Hord, C., &amp; Marita, S. (2016). Using linguistics to examine a tutoring session about linear functions. Conference Papers—Psychology of Mathematics &amp; Education of North America, 1025-1032.</a:t>
            </a:r>
          </a:p>
          <a:p>
            <a:r>
              <a:rPr lang="en-US" sz="1200" dirty="0" err="1">
                <a:latin typeface="Times New Roman" panose="02020603050405020304" pitchFamily="18" charset="0"/>
                <a:cs typeface="Times New Roman" panose="02020603050405020304" pitchFamily="18" charset="0"/>
              </a:rPr>
              <a:t>DiRamio</a:t>
            </a:r>
            <a:r>
              <a:rPr lang="en-US" sz="1200" dirty="0">
                <a:latin typeface="Times New Roman" panose="02020603050405020304" pitchFamily="18" charset="0"/>
                <a:cs typeface="Times New Roman" panose="02020603050405020304" pitchFamily="18" charset="0"/>
              </a:rPr>
              <a:t>, D., Ackerman, R., &amp; Mitchell, R.L. (2008). From combat to campus: Voices of student-veterans. NASPA Journal, 45(1), 73-102.  </a:t>
            </a:r>
          </a:p>
          <a:p>
            <a:r>
              <a:rPr lang="en-US" sz="1200" dirty="0">
                <a:latin typeface="Times New Roman" panose="02020603050405020304" pitchFamily="18" charset="0"/>
                <a:cs typeface="Times New Roman" panose="02020603050405020304" pitchFamily="18" charset="0"/>
              </a:rPr>
              <a:t>Doan, A., &amp; Portillo, S. (2016). Not a woman, but a soldier: Exploring identity through </a:t>
            </a:r>
            <a:r>
              <a:rPr lang="en-US" sz="1200" dirty="0" err="1">
                <a:latin typeface="Times New Roman" panose="02020603050405020304" pitchFamily="18" charset="0"/>
                <a:cs typeface="Times New Roman" panose="02020603050405020304" pitchFamily="18" charset="0"/>
              </a:rPr>
              <a:t>translocational</a:t>
            </a:r>
            <a:r>
              <a:rPr lang="en-US" sz="1200" dirty="0">
                <a:latin typeface="Times New Roman" panose="02020603050405020304" pitchFamily="18" charset="0"/>
                <a:cs typeface="Times New Roman" panose="02020603050405020304" pitchFamily="18" charset="0"/>
              </a:rPr>
              <a:t> positionality. School of Public Affairs &amp; Administration, 76(3-4), 236-249. doi:10.1007/s11199-016-0661-7</a:t>
            </a:r>
          </a:p>
          <a:p>
            <a:r>
              <a:rPr lang="en-US" sz="1200" dirty="0">
                <a:latin typeface="Times New Roman" panose="02020603050405020304" pitchFamily="18" charset="0"/>
                <a:cs typeface="Times New Roman" panose="02020603050405020304" pitchFamily="18" charset="0"/>
              </a:rPr>
              <a:t>Dodo-</a:t>
            </a:r>
            <a:r>
              <a:rPr lang="en-US" sz="1200" dirty="0" err="1">
                <a:latin typeface="Times New Roman" panose="02020603050405020304" pitchFamily="18" charset="0"/>
                <a:cs typeface="Times New Roman" panose="02020603050405020304" pitchFamily="18" charset="0"/>
              </a:rPr>
              <a:t>Balu</a:t>
            </a:r>
            <a:r>
              <a:rPr lang="en-US" sz="1200" dirty="0">
                <a:latin typeface="Times New Roman" panose="02020603050405020304" pitchFamily="18" charset="0"/>
                <a:cs typeface="Times New Roman" panose="02020603050405020304" pitchFamily="18" charset="0"/>
              </a:rPr>
              <a:t>, A. (2017). Students flourish and tutors wither. Australian Universities Review, 59(1), 4-13.  </a:t>
            </a:r>
          </a:p>
          <a:p>
            <a:r>
              <a:rPr lang="en-US" sz="1200" dirty="0">
                <a:latin typeface="Times New Roman" panose="02020603050405020304" pitchFamily="18" charset="0"/>
                <a:cs typeface="Times New Roman" panose="02020603050405020304" pitchFamily="18" charset="0"/>
              </a:rPr>
              <a:t>Elliott, M., Gonzalez, C., &amp; Larsen, B. (2011). U.S. Military veterans transition to college: Combat, </a:t>
            </a:r>
            <a:r>
              <a:rPr lang="en-US" sz="1200" dirty="0" err="1">
                <a:latin typeface="Times New Roman" panose="02020603050405020304" pitchFamily="18" charset="0"/>
                <a:cs typeface="Times New Roman" panose="02020603050405020304" pitchFamily="18" charset="0"/>
              </a:rPr>
              <a:t>ptsd</a:t>
            </a:r>
            <a:r>
              <a:rPr lang="en-US" sz="1200" dirty="0">
                <a:latin typeface="Times New Roman" panose="02020603050405020304" pitchFamily="18" charset="0"/>
                <a:cs typeface="Times New Roman" panose="02020603050405020304" pitchFamily="18" charset="0"/>
              </a:rPr>
              <a:t>, and alienation on campus. Journal of Student Affairs Research and Practice, 48(3), 279-296.  doi:10.2202/1949-6605.6293</a:t>
            </a:r>
          </a:p>
          <a:p>
            <a:r>
              <a:rPr lang="en-US" sz="1200" dirty="0" err="1">
                <a:latin typeface="Times New Roman" panose="02020603050405020304" pitchFamily="18" charset="0"/>
                <a:cs typeface="Times New Roman" panose="02020603050405020304" pitchFamily="18" charset="0"/>
              </a:rPr>
              <a:t>Errazuriz</a:t>
            </a:r>
            <a:r>
              <a:rPr lang="en-US" sz="1200" dirty="0">
                <a:latin typeface="Times New Roman" panose="02020603050405020304" pitchFamily="18" charset="0"/>
                <a:cs typeface="Times New Roman" panose="02020603050405020304" pitchFamily="18" charset="0"/>
              </a:rPr>
              <a:t>, M.C. (2016). Academic writing developmental in initial teacher training: Tutoring in a writing </a:t>
            </a:r>
            <a:r>
              <a:rPr lang="en-US" sz="1200" dirty="0" err="1">
                <a:latin typeface="Times New Roman" panose="02020603050405020304" pitchFamily="18" charset="0"/>
                <a:cs typeface="Times New Roman" panose="02020603050405020304" pitchFamily="18" charset="0"/>
              </a:rPr>
              <a:t>centre</a:t>
            </a:r>
            <a:r>
              <a:rPr lang="en-US" sz="1200" dirty="0">
                <a:latin typeface="Times New Roman" panose="02020603050405020304" pitchFamily="18" charset="0"/>
                <a:cs typeface="Times New Roman" panose="02020603050405020304" pitchFamily="18" charset="0"/>
              </a:rPr>
              <a:t> as a strategy for the modelling of students. The International Journal of Literacies, 23 (3), 27-43.  Retrieved from www.thelearner.com</a:t>
            </a:r>
          </a:p>
          <a:p>
            <a:r>
              <a:rPr lang="en-US" sz="1200" dirty="0">
                <a:latin typeface="Times New Roman" panose="02020603050405020304" pitchFamily="18" charset="0"/>
                <a:cs typeface="Times New Roman" panose="02020603050405020304" pitchFamily="18" charset="0"/>
              </a:rPr>
              <a:t>Faulkner, F., Fitzmaurice, O., &amp; Hannigan, A. (2016). A comparison of the mathematical performance of mature students and traditional students over a 10-year period. Irish Educational Studies 35(4), 337-359. doi:10.1080/033233315</a:t>
            </a:r>
          </a:p>
          <a:p>
            <a:r>
              <a:rPr lang="en-US" sz="1200" dirty="0">
                <a:latin typeface="Times New Roman" panose="02020603050405020304" pitchFamily="18" charset="0"/>
                <a:cs typeface="Times New Roman" panose="02020603050405020304" pitchFamily="18" charset="0"/>
              </a:rPr>
              <a:t>Frederiksen, N., &amp; Schrader, W. B. (1952). The academic achievement of veteran and nonveteran students. Psychological Monographs: General and Applied, 66(15), 1-52. </a:t>
            </a:r>
          </a:p>
          <a:p>
            <a:r>
              <a:rPr lang="en-US" sz="1200" dirty="0" err="1">
                <a:latin typeface="Times New Roman" panose="02020603050405020304" pitchFamily="18" charset="0"/>
                <a:cs typeface="Times New Roman" panose="02020603050405020304" pitchFamily="18" charset="0"/>
              </a:rPr>
              <a:t>Garmezy</a:t>
            </a:r>
            <a:r>
              <a:rPr lang="en-US" sz="1200" dirty="0">
                <a:latin typeface="Times New Roman" panose="02020603050405020304" pitchFamily="18" charset="0"/>
                <a:cs typeface="Times New Roman" panose="02020603050405020304" pitchFamily="18" charset="0"/>
              </a:rPr>
              <a:t>, N., &amp; </a:t>
            </a:r>
            <a:r>
              <a:rPr lang="en-US" sz="1200" dirty="0" err="1">
                <a:latin typeface="Times New Roman" panose="02020603050405020304" pitchFamily="18" charset="0"/>
                <a:cs typeface="Times New Roman" panose="02020603050405020304" pitchFamily="18" charset="0"/>
              </a:rPr>
              <a:t>Crose</a:t>
            </a:r>
            <a:r>
              <a:rPr lang="en-US" sz="1200" dirty="0">
                <a:latin typeface="Times New Roman" panose="02020603050405020304" pitchFamily="18" charset="0"/>
                <a:cs typeface="Times New Roman" panose="02020603050405020304" pitchFamily="18" charset="0"/>
              </a:rPr>
              <a:t>, J. M. (1948). A comparison of the academic achievement of matched groups of veteran and non-veteran freshmen at the university of Iowa. The Journal of Educational Research, 41(7), 547-550. </a:t>
            </a:r>
          </a:p>
          <a:p>
            <a:r>
              <a:rPr lang="en-US" sz="1200" dirty="0">
                <a:latin typeface="Times New Roman" panose="02020603050405020304" pitchFamily="18" charset="0"/>
                <a:cs typeface="Times New Roman" panose="02020603050405020304" pitchFamily="18" charset="0"/>
              </a:rPr>
              <a:t>Gowan, A.M. (1949). With the technicians: Characteristics of freshman veterans. The Journal of Higher Education, 20(4), 205-212, 225-226.</a:t>
            </a:r>
          </a:p>
          <a:p>
            <a:r>
              <a:rPr lang="en-US" sz="1200" dirty="0">
                <a:latin typeface="Times New Roman" panose="02020603050405020304" pitchFamily="18" charset="0"/>
                <a:cs typeface="Times New Roman" panose="02020603050405020304" pitchFamily="18" charset="0"/>
              </a:rPr>
              <a:t>Horn, L. J., &amp; </a:t>
            </a:r>
            <a:r>
              <a:rPr lang="en-US" sz="1200" dirty="0" err="1">
                <a:latin typeface="Times New Roman" panose="02020603050405020304" pitchFamily="18" charset="0"/>
                <a:cs typeface="Times New Roman" panose="02020603050405020304" pitchFamily="18" charset="0"/>
              </a:rPr>
              <a:t>Berktold</a:t>
            </a:r>
            <a:r>
              <a:rPr lang="en-US" sz="1200" dirty="0">
                <a:latin typeface="Times New Roman" panose="02020603050405020304" pitchFamily="18" charset="0"/>
                <a:cs typeface="Times New Roman" panose="02020603050405020304" pitchFamily="18" charset="0"/>
              </a:rPr>
              <a:t>, J. (1998). Profiles of undergraduates in U.S. postsecondary institutions: 1995-96 with an essay on undergraduates who work. Washington DC: National Center for Educational Statistics. (ERIC Document Reproduction No. ED419461).</a:t>
            </a:r>
          </a:p>
          <a:p>
            <a:r>
              <a:rPr lang="en-US" sz="1200" dirty="0">
                <a:latin typeface="Times New Roman" panose="02020603050405020304" pitchFamily="18" charset="0"/>
                <a:cs typeface="Times New Roman" panose="02020603050405020304" pitchFamily="18" charset="0"/>
              </a:rPr>
              <a:t>International Tutor Training Program Certification (ITTPC). (n.d.). Retrieved from https://www.crla.net/index.php/certifications/ittpc-international-tutor-training-program</a:t>
            </a: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5423782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36358EC-2CF4-40AF-9F0F-1215BB946200}"/>
              </a:ext>
            </a:extLst>
          </p:cNvPr>
          <p:cNvSpPr txBox="1"/>
          <p:nvPr/>
        </p:nvSpPr>
        <p:spPr>
          <a:xfrm>
            <a:off x="0" y="96252"/>
            <a:ext cx="12277785" cy="6186309"/>
          </a:xfrm>
          <a:prstGeom prst="rect">
            <a:avLst/>
          </a:prstGeom>
          <a:noFill/>
        </p:spPr>
        <p:txBody>
          <a:bodyPr wrap="none" rtlCol="0">
            <a:spAutoFit/>
          </a:bodyPr>
          <a:lstStyle/>
          <a:p>
            <a:r>
              <a:rPr lang="en-US" sz="1200" dirty="0">
                <a:latin typeface="Times New Roman" panose="02020603050405020304" pitchFamily="18" charset="0"/>
                <a:cs typeface="Times New Roman" panose="02020603050405020304" pitchFamily="18" charset="0"/>
              </a:rPr>
              <a:t>Johnson, D.L. (2017). The impact of the group performance assessment program (</a:t>
            </a:r>
            <a:r>
              <a:rPr lang="en-US" sz="1200" dirty="0" err="1">
                <a:latin typeface="Times New Roman" panose="02020603050405020304" pitchFamily="18" charset="0"/>
                <a:cs typeface="Times New Roman" panose="02020603050405020304" pitchFamily="18" charset="0"/>
              </a:rPr>
              <a:t>gpa</a:t>
            </a:r>
            <a:r>
              <a:rPr lang="en-US" sz="1200" dirty="0">
                <a:latin typeface="Times New Roman" panose="02020603050405020304" pitchFamily="18" charset="0"/>
                <a:cs typeface="Times New Roman" panose="02020603050405020304" pitchFamily="18" charset="0"/>
              </a:rPr>
              <a:t> program) on mathematic interest, effort, self-efficacy, peer influence, </a:t>
            </a:r>
          </a:p>
          <a:p>
            <a:r>
              <a:rPr lang="en-US" sz="1200" dirty="0">
                <a:latin typeface="Times New Roman" panose="02020603050405020304" pitchFamily="18" charset="0"/>
                <a:cs typeface="Times New Roman" panose="02020603050405020304" pitchFamily="18" charset="0"/>
              </a:rPr>
              <a:t>and performance in a university college algebra setting. Dissertation Abstracts International Section A: Humanities and Social Sciences, 77(10-A).</a:t>
            </a:r>
          </a:p>
          <a:p>
            <a:r>
              <a:rPr lang="en-US" sz="1200" dirty="0">
                <a:latin typeface="Times New Roman" panose="02020603050405020304" pitchFamily="18" charset="0"/>
                <a:cs typeface="Times New Roman" panose="02020603050405020304" pitchFamily="18" charset="0"/>
              </a:rPr>
              <a:t> Kim, Y.M., Cole, J.S. (2013). Student veterans/service members’ engagement in college and university life and education. National Survey of Student Engagement (NSSE), 1-20.</a:t>
            </a:r>
          </a:p>
          <a:p>
            <a:r>
              <a:rPr lang="en-US" sz="1200" dirty="0">
                <a:latin typeface="Times New Roman" panose="02020603050405020304" pitchFamily="18" charset="0"/>
                <a:cs typeface="Times New Roman" panose="02020603050405020304" pitchFamily="18" charset="0"/>
              </a:rPr>
              <a:t>Lu, J. (2016). The performance of performance-based contracting human services: A quasi-experiment. Journal of Public Administration Research and Theory, 277-293.</a:t>
            </a:r>
          </a:p>
          <a:p>
            <a:r>
              <a:rPr lang="en-US" sz="1200" dirty="0" err="1">
                <a:latin typeface="Times New Roman" panose="02020603050405020304" pitchFamily="18" charset="0"/>
                <a:cs typeface="Times New Roman" panose="02020603050405020304" pitchFamily="18" charset="0"/>
              </a:rPr>
              <a:t>Macari</a:t>
            </a:r>
            <a:r>
              <a:rPr lang="en-US" sz="1200" dirty="0">
                <a:latin typeface="Times New Roman" panose="02020603050405020304" pitchFamily="18" charset="0"/>
                <a:cs typeface="Times New Roman" panose="02020603050405020304" pitchFamily="18" charset="0"/>
              </a:rPr>
              <a:t>, D.P., Maples, M.I., &amp; </a:t>
            </a:r>
            <a:r>
              <a:rPr lang="en-US" sz="1200" dirty="0" err="1">
                <a:latin typeface="Times New Roman" panose="02020603050405020304" pitchFamily="18" charset="0"/>
                <a:cs typeface="Times New Roman" panose="02020603050405020304" pitchFamily="18" charset="0"/>
              </a:rPr>
              <a:t>D'Andrea</a:t>
            </a:r>
            <a:r>
              <a:rPr lang="en-US" sz="1200" dirty="0">
                <a:latin typeface="Times New Roman" panose="02020603050405020304" pitchFamily="18" charset="0"/>
                <a:cs typeface="Times New Roman" panose="02020603050405020304" pitchFamily="18" charset="0"/>
              </a:rPr>
              <a:t>, L. (2006). A comparative study of psychosocial development in nontraditional and traditional college students. Journal of </a:t>
            </a:r>
          </a:p>
          <a:p>
            <a:r>
              <a:rPr lang="en-US" sz="1200" dirty="0">
                <a:latin typeface="Times New Roman" panose="02020603050405020304" pitchFamily="18" charset="0"/>
                <a:cs typeface="Times New Roman" panose="02020603050405020304" pitchFamily="18" charset="0"/>
              </a:rPr>
              <a:t>College Student Retention: Research, Theory &amp; Practice, 7(3-4), 283-302.</a:t>
            </a:r>
          </a:p>
          <a:p>
            <a:r>
              <a:rPr lang="en-US" sz="1200" dirty="0" err="1">
                <a:latin typeface="Times New Roman" panose="02020603050405020304" pitchFamily="18" charset="0"/>
                <a:cs typeface="Times New Roman" panose="02020603050405020304" pitchFamily="18" charset="0"/>
              </a:rPr>
              <a:t>Mankowski</a:t>
            </a:r>
            <a:r>
              <a:rPr lang="en-US" sz="1200" dirty="0">
                <a:latin typeface="Times New Roman" panose="02020603050405020304" pitchFamily="18" charset="0"/>
                <a:cs typeface="Times New Roman" panose="02020603050405020304" pitchFamily="18" charset="0"/>
              </a:rPr>
              <a:t>, M., Towers, L. E., Brandt, C.A., &amp; Mattocks, K. (2015). Why women join the military: Enlistment decisions and post deployment experiences of service </a:t>
            </a:r>
          </a:p>
          <a:p>
            <a:r>
              <a:rPr lang="en-US" sz="1200" dirty="0">
                <a:latin typeface="Times New Roman" panose="02020603050405020304" pitchFamily="18" charset="0"/>
                <a:cs typeface="Times New Roman" panose="02020603050405020304" pitchFamily="18" charset="0"/>
              </a:rPr>
              <a:t>members and veterans. National Association of Social Workers, 60(4), p. 315-322. doi:10.1093/</a:t>
            </a:r>
            <a:r>
              <a:rPr lang="en-US" sz="1200" dirty="0" err="1">
                <a:latin typeface="Times New Roman" panose="02020603050405020304" pitchFamily="18" charset="0"/>
                <a:cs typeface="Times New Roman" panose="02020603050405020304" pitchFamily="18" charset="0"/>
              </a:rPr>
              <a:t>sw</a:t>
            </a:r>
            <a:r>
              <a:rPr lang="en-US" sz="1200" dirty="0">
                <a:latin typeface="Times New Roman" panose="02020603050405020304" pitchFamily="18" charset="0"/>
                <a:cs typeface="Times New Roman" panose="02020603050405020304" pitchFamily="18" charset="0"/>
              </a:rPr>
              <a:t>/swv035</a:t>
            </a:r>
          </a:p>
          <a:p>
            <a:r>
              <a:rPr lang="en-US" sz="1200" dirty="0">
                <a:latin typeface="Times New Roman" panose="02020603050405020304" pitchFamily="18" charset="0"/>
                <a:cs typeface="Times New Roman" panose="02020603050405020304" pitchFamily="18" charset="0"/>
              </a:rPr>
              <a:t>Markel, N., Trujillo, R., Callahan, P., &amp; Marks, M. (2010). Resiliency and retention in veterans returning to college: Results of a pilot study. University of Arizona and </a:t>
            </a:r>
          </a:p>
          <a:p>
            <a:r>
              <a:rPr lang="en-US" sz="1200" dirty="0">
                <a:latin typeface="Times New Roman" panose="02020603050405020304" pitchFamily="18" charset="0"/>
                <a:cs typeface="Times New Roman" panose="02020603050405020304" pitchFamily="18" charset="0"/>
              </a:rPr>
              <a:t>Southern Arizona VA Health Care.</a:t>
            </a:r>
          </a:p>
          <a:p>
            <a:r>
              <a:rPr lang="en-US" sz="1200" dirty="0">
                <a:latin typeface="Times New Roman" panose="02020603050405020304" pitchFamily="18" charset="0"/>
                <a:cs typeface="Times New Roman" panose="02020603050405020304" pitchFamily="18" charset="0"/>
              </a:rPr>
              <a:t>Marx, J., Wolf, M.G., &amp; Howard, K. (2016). A spoonful of success: Undergraduate tutor-tutee interactions and performance. Learning Assistance Review (TLAR), 21(2), 85-108.  </a:t>
            </a:r>
          </a:p>
          <a:p>
            <a:r>
              <a:rPr lang="en-US" sz="1200" dirty="0">
                <a:latin typeface="Times New Roman" panose="02020603050405020304" pitchFamily="18" charset="0"/>
                <a:cs typeface="Times New Roman" panose="02020603050405020304" pitchFamily="18" charset="0"/>
              </a:rPr>
              <a:t>Michael, R. (2016). The perceived success of tutoring students with learning disabilities: relations to tutee and tutoring variables. Journal of Postsecondary Education &amp; Disability, 29(4), 349-361. </a:t>
            </a:r>
          </a:p>
          <a:p>
            <a:r>
              <a:rPr lang="en-US" sz="1200" dirty="0">
                <a:latin typeface="Times New Roman" panose="02020603050405020304" pitchFamily="18" charset="0"/>
                <a:cs typeface="Times New Roman" panose="02020603050405020304" pitchFamily="18" charset="0"/>
              </a:rPr>
              <a:t>Moore, B.A. (2013). Understanding and working with the veteran student. Indianapolis, IN: Pearson IT Certification.</a:t>
            </a:r>
          </a:p>
          <a:p>
            <a:r>
              <a:rPr lang="en-US" sz="1200" dirty="0" err="1">
                <a:latin typeface="Times New Roman" panose="02020603050405020304" pitchFamily="18" charset="0"/>
                <a:cs typeface="Times New Roman" panose="02020603050405020304" pitchFamily="18" charset="0"/>
              </a:rPr>
              <a:t>Parkison</a:t>
            </a:r>
            <a:r>
              <a:rPr lang="en-US" sz="1200" dirty="0">
                <a:latin typeface="Times New Roman" panose="02020603050405020304" pitchFamily="18" charset="0"/>
                <a:cs typeface="Times New Roman" panose="02020603050405020304" pitchFamily="18" charset="0"/>
              </a:rPr>
              <a:t>, M. (2009). The effect of peer assisted learning support (PALS) on performance in mathematics and chemistry.  Innovations in Education and Teaching International</a:t>
            </a:r>
          </a:p>
          <a:p>
            <a:r>
              <a:rPr lang="en-US" sz="1200" dirty="0">
                <a:latin typeface="Times New Roman" panose="02020603050405020304" pitchFamily="18" charset="0"/>
                <a:cs typeface="Times New Roman" panose="02020603050405020304" pitchFamily="18" charset="0"/>
              </a:rPr>
              <a:t>46(4), 381-392. doi:10.1080/14703290903301784 </a:t>
            </a:r>
          </a:p>
          <a:p>
            <a:r>
              <a:rPr lang="en-US" sz="1200" dirty="0" err="1">
                <a:latin typeface="Times New Roman" panose="02020603050405020304" pitchFamily="18" charset="0"/>
                <a:cs typeface="Times New Roman" panose="02020603050405020304" pitchFamily="18" charset="0"/>
              </a:rPr>
              <a:t>Pawelcyzk</a:t>
            </a:r>
            <a:r>
              <a:rPr lang="en-US" sz="1200" dirty="0">
                <a:latin typeface="Times New Roman" panose="02020603050405020304" pitchFamily="18" charset="0"/>
                <a:cs typeface="Times New Roman" panose="02020603050405020304" pitchFamily="18" charset="0"/>
              </a:rPr>
              <a:t>, J. (2017). It wasn't because a woman couldn't do a man's job: Uncovering gender ideologies in the context of interviews with American female and male war veterans.  </a:t>
            </a:r>
          </a:p>
          <a:p>
            <a:r>
              <a:rPr lang="en-US" sz="1200" dirty="0">
                <a:latin typeface="Times New Roman" panose="02020603050405020304" pitchFamily="18" charset="0"/>
                <a:cs typeface="Times New Roman" panose="02020603050405020304" pitchFamily="18" charset="0"/>
              </a:rPr>
              <a:t>Gender and Language, 11(1), 121-150. doi:10.1037/0278-6133.24.2.225</a:t>
            </a:r>
          </a:p>
          <a:p>
            <a:r>
              <a:rPr lang="en-US" sz="1200" dirty="0">
                <a:latin typeface="Times New Roman" panose="02020603050405020304" pitchFamily="18" charset="0"/>
                <a:cs typeface="Times New Roman" panose="02020603050405020304" pitchFamily="18" charset="0"/>
              </a:rPr>
              <a:t>Petrillo, J. (2016). On flipping first-semester calculus: a case study. International Journal of Mathematical Education in Science and Technology, 47(4), 573-582.  </a:t>
            </a:r>
          </a:p>
          <a:p>
            <a:r>
              <a:rPr lang="en-US" sz="1200" dirty="0">
                <a:latin typeface="Times New Roman" panose="02020603050405020304" pitchFamily="18" charset="0"/>
                <a:cs typeface="Times New Roman" panose="02020603050405020304" pitchFamily="18" charset="0"/>
              </a:rPr>
              <a:t>doi:10.1080/0020739X.2015.1106014</a:t>
            </a:r>
          </a:p>
          <a:p>
            <a:r>
              <a:rPr lang="en-US" sz="1200" dirty="0" err="1">
                <a:latin typeface="Times New Roman" panose="02020603050405020304" pitchFamily="18" charset="0"/>
                <a:cs typeface="Times New Roman" panose="02020603050405020304" pitchFamily="18" charset="0"/>
              </a:rPr>
              <a:t>Perin</a:t>
            </a:r>
            <a:r>
              <a:rPr lang="en-US" sz="1200" dirty="0">
                <a:latin typeface="Times New Roman" panose="02020603050405020304" pitchFamily="18" charset="0"/>
                <a:cs typeface="Times New Roman" panose="02020603050405020304" pitchFamily="18" charset="0"/>
              </a:rPr>
              <a:t>, D. (2004). Remediation beyond developmental education: The use of learning assistance centers to increase academic preparedness in community colleges. </a:t>
            </a:r>
          </a:p>
          <a:p>
            <a:r>
              <a:rPr lang="en-US" sz="1200" dirty="0">
                <a:latin typeface="Times New Roman" panose="02020603050405020304" pitchFamily="18" charset="0"/>
                <a:cs typeface="Times New Roman" panose="02020603050405020304" pitchFamily="18" charset="0"/>
              </a:rPr>
              <a:t>Community College Journal of Research &amp; Practice, 2(7), 559-582. </a:t>
            </a:r>
          </a:p>
          <a:p>
            <a:r>
              <a:rPr lang="en-US" sz="1200" dirty="0">
                <a:latin typeface="Times New Roman" panose="02020603050405020304" pitchFamily="18" charset="0"/>
                <a:cs typeface="Times New Roman" panose="02020603050405020304" pitchFamily="18" charset="0"/>
              </a:rPr>
              <a:t>Ryan, S.W., Carlstrom, A.H., Hughey, K.F., &amp; Harris, B.S. (2011). From boots to books: Applying Schlossberg’s theory to transitioning American veterans. NACADA Journal, 31(1), 55-62.</a:t>
            </a:r>
          </a:p>
          <a:p>
            <a:r>
              <a:rPr lang="en-US" sz="1200" dirty="0" err="1">
                <a:latin typeface="Times New Roman" panose="02020603050405020304" pitchFamily="18" charset="0"/>
                <a:cs typeface="Times New Roman" panose="02020603050405020304" pitchFamily="18" charset="0"/>
              </a:rPr>
              <a:t>Ruman</a:t>
            </a:r>
            <a:r>
              <a:rPr lang="en-US" sz="1200" dirty="0">
                <a:latin typeface="Times New Roman" panose="02020603050405020304" pitchFamily="18" charset="0"/>
                <a:cs typeface="Times New Roman" panose="02020603050405020304" pitchFamily="18" charset="0"/>
              </a:rPr>
              <a:t>, C.B. &amp; Hamrick, F.A. (2010). Student veterans in transition: Re-enrolling after war zone deployments. </a:t>
            </a:r>
            <a:r>
              <a:rPr lang="en-US" sz="1200" i="1" dirty="0">
                <a:latin typeface="Times New Roman" panose="02020603050405020304" pitchFamily="18" charset="0"/>
                <a:cs typeface="Times New Roman" panose="02020603050405020304" pitchFamily="18" charset="0"/>
              </a:rPr>
              <a:t>The Journal of Higher Education. 81</a:t>
            </a:r>
            <a:r>
              <a:rPr lang="en-US" sz="1200" dirty="0">
                <a:latin typeface="Times New Roman" panose="02020603050405020304" pitchFamily="18" charset="0"/>
                <a:cs typeface="Times New Roman" panose="02020603050405020304" pitchFamily="18" charset="0"/>
              </a:rPr>
              <a:t>(4) 431-458.  </a:t>
            </a:r>
          </a:p>
          <a:p>
            <a:r>
              <a:rPr lang="en-US" sz="1200" dirty="0">
                <a:latin typeface="Times New Roman" panose="02020603050405020304" pitchFamily="18" charset="0"/>
                <a:cs typeface="Times New Roman" panose="02020603050405020304" pitchFamily="18" charset="0"/>
              </a:rPr>
              <a:t>Sanderson, B., &amp; Brewer, M. (2017). What do we know about student resilience in health professional education? A scoping review of the literature. </a:t>
            </a:r>
          </a:p>
          <a:p>
            <a:r>
              <a:rPr lang="en-US" sz="1200" i="1" dirty="0">
                <a:latin typeface="Times New Roman" panose="02020603050405020304" pitchFamily="18" charset="0"/>
                <a:cs typeface="Times New Roman" panose="02020603050405020304" pitchFamily="18" charset="0"/>
              </a:rPr>
              <a:t>Nurse Education Today, 58, </a:t>
            </a:r>
            <a:r>
              <a:rPr lang="en-US" sz="1200" dirty="0">
                <a:latin typeface="Times New Roman" panose="02020603050405020304" pitchFamily="18" charset="0"/>
                <a:cs typeface="Times New Roman" panose="02020603050405020304" pitchFamily="18" charset="0"/>
              </a:rPr>
              <a:t>65-71</a:t>
            </a:r>
            <a:r>
              <a:rPr lang="en-US" sz="1200" i="1"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doi:10.1016/j.nedt.2017.07.018</a:t>
            </a:r>
          </a:p>
          <a:p>
            <a:r>
              <a:rPr lang="en-US" sz="1200" dirty="0">
                <a:latin typeface="Times New Roman" panose="02020603050405020304" pitchFamily="18" charset="0"/>
                <a:cs typeface="Times New Roman" panose="02020603050405020304" pitchFamily="18" charset="0"/>
              </a:rPr>
              <a:t>Schenker, J. D., &amp; </a:t>
            </a:r>
            <a:r>
              <a:rPr lang="en-US" sz="1200" dirty="0" err="1">
                <a:latin typeface="Times New Roman" panose="02020603050405020304" pitchFamily="18" charset="0"/>
                <a:cs typeface="Times New Roman" panose="02020603050405020304" pitchFamily="18" charset="0"/>
              </a:rPr>
              <a:t>Rumrill</a:t>
            </a:r>
            <a:r>
              <a:rPr lang="en-US" sz="1200" dirty="0">
                <a:latin typeface="Times New Roman" panose="02020603050405020304" pitchFamily="18" charset="0"/>
                <a:cs typeface="Times New Roman" panose="02020603050405020304" pitchFamily="18" charset="0"/>
              </a:rPr>
              <a:t> Jr., P.D. (2004). Perspectives on scientific inquiry: Causal-comparative research designs. </a:t>
            </a:r>
            <a:r>
              <a:rPr lang="en-US" sz="1200" i="1" dirty="0">
                <a:latin typeface="Times New Roman" panose="02020603050405020304" pitchFamily="18" charset="0"/>
                <a:cs typeface="Times New Roman" panose="02020603050405020304" pitchFamily="18" charset="0"/>
              </a:rPr>
              <a:t>Journal of Vocational Rehabilitation 21</a:t>
            </a:r>
            <a:r>
              <a:rPr lang="en-US" sz="1200" dirty="0">
                <a:latin typeface="Times New Roman" panose="02020603050405020304" pitchFamily="18" charset="0"/>
                <a:cs typeface="Times New Roman" panose="02020603050405020304" pitchFamily="18" charset="0"/>
              </a:rPr>
              <a:t>, 117-121.</a:t>
            </a:r>
          </a:p>
          <a:p>
            <a:r>
              <a:rPr lang="en-US" sz="1200" dirty="0">
                <a:latin typeface="Times New Roman" panose="02020603050405020304" pitchFamily="18" charset="0"/>
                <a:cs typeface="Times New Roman" panose="02020603050405020304" pitchFamily="18" charset="0"/>
              </a:rPr>
              <a:t>Schneider, B.A., </a:t>
            </a:r>
            <a:r>
              <a:rPr lang="en-US" sz="1200" dirty="0" err="1">
                <a:latin typeface="Times New Roman" panose="02020603050405020304" pitchFamily="18" charset="0"/>
                <a:cs typeface="Times New Roman" panose="02020603050405020304" pitchFamily="18" charset="0"/>
              </a:rPr>
              <a:t>Avivi</a:t>
            </a:r>
            <a:r>
              <a:rPr lang="en-US" sz="1200" dirty="0">
                <a:latin typeface="Times New Roman" panose="02020603050405020304" pitchFamily="18" charset="0"/>
                <a:cs typeface="Times New Roman" panose="02020603050405020304" pitchFamily="18" charset="0"/>
              </a:rPr>
              <a:t>-Reich, M., &amp; </a:t>
            </a:r>
            <a:r>
              <a:rPr lang="en-US" sz="1200" dirty="0" err="1">
                <a:latin typeface="Times New Roman" panose="02020603050405020304" pitchFamily="18" charset="0"/>
                <a:cs typeface="Times New Roman" panose="02020603050405020304" pitchFamily="18" charset="0"/>
              </a:rPr>
              <a:t>Mozuraitis</a:t>
            </a:r>
            <a:r>
              <a:rPr lang="en-US" sz="1200" dirty="0">
                <a:latin typeface="Times New Roman" panose="02020603050405020304" pitchFamily="18" charset="0"/>
                <a:cs typeface="Times New Roman" panose="02020603050405020304" pitchFamily="18" charset="0"/>
              </a:rPr>
              <a:t>, M.(2015). A cautionary note on the use of the analysis of covariance (ANCOVA) in classification designs with and </a:t>
            </a:r>
          </a:p>
          <a:p>
            <a:r>
              <a:rPr lang="en-US" sz="1200" dirty="0">
                <a:latin typeface="Times New Roman" panose="02020603050405020304" pitchFamily="18" charset="0"/>
                <a:cs typeface="Times New Roman" panose="02020603050405020304" pitchFamily="18" charset="0"/>
              </a:rPr>
              <a:t>without within-subject factors. </a:t>
            </a:r>
            <a:r>
              <a:rPr lang="en-US" sz="1200" i="1" dirty="0">
                <a:latin typeface="Times New Roman" panose="02020603050405020304" pitchFamily="18" charset="0"/>
                <a:cs typeface="Times New Roman" panose="02020603050405020304" pitchFamily="18" charset="0"/>
              </a:rPr>
              <a:t>Quantitative Psychology and Measurement 2</a:t>
            </a:r>
            <a:r>
              <a:rPr lang="en-US" sz="1200" dirty="0">
                <a:latin typeface="Times New Roman" panose="02020603050405020304" pitchFamily="18" charset="0"/>
                <a:cs typeface="Times New Roman" panose="02020603050405020304" pitchFamily="18" charset="0"/>
              </a:rPr>
              <a:t>(6).  doi:10.3389/fpsyg.2015.00474</a:t>
            </a:r>
          </a:p>
          <a:p>
            <a:r>
              <a:rPr lang="en-US" sz="1200" dirty="0">
                <a:latin typeface="Times New Roman" panose="02020603050405020304" pitchFamily="18" charset="0"/>
                <a:cs typeface="Times New Roman" panose="02020603050405020304" pitchFamily="18" charset="0"/>
              </a:rPr>
              <a:t>Stanley, L.E. (2008). Why we should use simpler models if the data allow this: Relevance for ANOVA designs in experimental biology. </a:t>
            </a:r>
            <a:r>
              <a:rPr lang="en-US" sz="1200" i="1" dirty="0">
                <a:latin typeface="Times New Roman" panose="02020603050405020304" pitchFamily="18" charset="0"/>
                <a:cs typeface="Times New Roman" panose="02020603050405020304" pitchFamily="18" charset="0"/>
              </a:rPr>
              <a:t>BMC Physiology 8</a:t>
            </a:r>
            <a:r>
              <a:rPr lang="en-US" sz="1200" dirty="0">
                <a:latin typeface="Times New Roman" panose="02020603050405020304" pitchFamily="18" charset="0"/>
                <a:cs typeface="Times New Roman" panose="02020603050405020304" pitchFamily="18" charset="0"/>
              </a:rPr>
              <a:t>(1), 16. </a:t>
            </a:r>
          </a:p>
          <a:p>
            <a:r>
              <a:rPr lang="en-US" sz="1200" dirty="0">
                <a:latin typeface="Times New Roman" panose="02020603050405020304" pitchFamily="18" charset="0"/>
                <a:cs typeface="Times New Roman" panose="02020603050405020304" pitchFamily="18" charset="0"/>
              </a:rPr>
              <a:t>doi:10.1186/1472-6793-8-16 </a:t>
            </a: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8088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2A3FB14-001E-4AC7-AE7E-361170790380}"/>
              </a:ext>
            </a:extLst>
          </p:cNvPr>
          <p:cNvSpPr txBox="1"/>
          <p:nvPr/>
        </p:nvSpPr>
        <p:spPr>
          <a:xfrm>
            <a:off x="281539" y="162560"/>
            <a:ext cx="11910461" cy="7540526"/>
          </a:xfrm>
          <a:prstGeom prst="rect">
            <a:avLst/>
          </a:prstGeom>
          <a:noFill/>
        </p:spPr>
        <p:txBody>
          <a:bodyPr wrap="square" rtlCol="0">
            <a:spAutoFit/>
          </a:bodyPr>
          <a:lstStyle/>
          <a:p>
            <a:pPr algn="ctr"/>
            <a:r>
              <a:rPr lang="en-US" sz="3200" b="1" dirty="0">
                <a:solidFill>
                  <a:srgbClr val="990000"/>
                </a:solidFill>
                <a:cs typeface="Times New Roman" panose="02020603050405020304" pitchFamily="18" charset="0"/>
              </a:rPr>
              <a:t>Review of Literature</a:t>
            </a:r>
            <a:endParaRPr lang="en-US" sz="3200" b="1" dirty="0">
              <a:solidFill>
                <a:srgbClr val="990000"/>
              </a:solidFill>
              <a:latin typeface="Times New Roman" panose="02020603050405020304" pitchFamily="18" charset="0"/>
              <a:cs typeface="Times New Roman" panose="02020603050405020304" pitchFamily="18" charset="0"/>
            </a:endParaRPr>
          </a:p>
          <a:p>
            <a:r>
              <a:rPr lang="en-US" sz="2800" b="1" dirty="0">
                <a:solidFill>
                  <a:srgbClr val="990000"/>
                </a:solidFill>
                <a:cs typeface="Times New Roman" panose="02020603050405020304" pitchFamily="18" charset="0"/>
              </a:rPr>
              <a:t>Theoretical Framework</a:t>
            </a:r>
          </a:p>
          <a:p>
            <a:r>
              <a:rPr lang="en-US" sz="2800" dirty="0">
                <a:solidFill>
                  <a:srgbClr val="990000"/>
                </a:solidFill>
                <a:cs typeface="Times New Roman" panose="02020603050405020304" pitchFamily="18" charset="0"/>
              </a:rPr>
              <a:t>Schlossberg’s (2012)theory posits three major transitions in a person’s life: </a:t>
            </a:r>
          </a:p>
          <a:p>
            <a:pPr lvl="1"/>
            <a:r>
              <a:rPr lang="en-US" sz="2800" dirty="0">
                <a:solidFill>
                  <a:srgbClr val="990000"/>
                </a:solidFill>
                <a:cs typeface="Times New Roman" panose="02020603050405020304" pitchFamily="18" charset="0"/>
              </a:rPr>
              <a:t>1. anticipated  major life events, </a:t>
            </a:r>
          </a:p>
          <a:p>
            <a:pPr lvl="1"/>
            <a:r>
              <a:rPr lang="en-US" sz="2800" dirty="0">
                <a:solidFill>
                  <a:srgbClr val="990000"/>
                </a:solidFill>
                <a:cs typeface="Times New Roman" panose="02020603050405020304" pitchFamily="18" charset="0"/>
              </a:rPr>
              <a:t>2. unanticipated major life events,</a:t>
            </a:r>
          </a:p>
          <a:p>
            <a:pPr lvl="1"/>
            <a:r>
              <a:rPr lang="en-US" sz="2800" dirty="0">
                <a:solidFill>
                  <a:srgbClr val="990000"/>
                </a:solidFill>
                <a:cs typeface="Times New Roman" panose="02020603050405020304" pitchFamily="18" charset="0"/>
              </a:rPr>
              <a:t>3. and non-events which are major life events anticipated  </a:t>
            </a:r>
          </a:p>
          <a:p>
            <a:pPr marL="285750" indent="-285750">
              <a:buFont typeface="Arial" panose="020B0604020202020204" pitchFamily="34" charset="0"/>
              <a:buChar char="•"/>
            </a:pPr>
            <a:r>
              <a:rPr lang="en-US" sz="2800" dirty="0">
                <a:solidFill>
                  <a:srgbClr val="990000"/>
                </a:solidFill>
                <a:cs typeface="Times New Roman" panose="02020603050405020304" pitchFamily="18" charset="0"/>
              </a:rPr>
              <a:t>Schlossberg’s theory further posits four sets of factors used by individuals to cope with major transitions:</a:t>
            </a:r>
          </a:p>
          <a:p>
            <a:r>
              <a:rPr lang="en-US" sz="2800" dirty="0">
                <a:solidFill>
                  <a:srgbClr val="990000"/>
                </a:solidFill>
                <a:cs typeface="Times New Roman" panose="02020603050405020304" pitchFamily="18" charset="0"/>
              </a:rPr>
              <a:t>         1. The situation-factor</a:t>
            </a:r>
          </a:p>
          <a:p>
            <a:r>
              <a:rPr lang="en-US" sz="2800" dirty="0">
                <a:solidFill>
                  <a:srgbClr val="990000"/>
                </a:solidFill>
                <a:cs typeface="Times New Roman" panose="02020603050405020304" pitchFamily="18" charset="0"/>
              </a:rPr>
              <a:t>         2. The self-factor</a:t>
            </a:r>
          </a:p>
          <a:p>
            <a:r>
              <a:rPr lang="en-US" sz="2800" dirty="0">
                <a:solidFill>
                  <a:srgbClr val="990000"/>
                </a:solidFill>
                <a:cs typeface="Times New Roman" panose="02020603050405020304" pitchFamily="18" charset="0"/>
              </a:rPr>
              <a:t>         3. The support-factor</a:t>
            </a:r>
          </a:p>
          <a:p>
            <a:r>
              <a:rPr lang="en-US" sz="2800" dirty="0">
                <a:solidFill>
                  <a:srgbClr val="990000"/>
                </a:solidFill>
                <a:cs typeface="Times New Roman" panose="02020603050405020304" pitchFamily="18" charset="0"/>
              </a:rPr>
              <a:t>         4. </a:t>
            </a:r>
            <a:r>
              <a:rPr lang="en-US" sz="2800" b="1" dirty="0">
                <a:solidFill>
                  <a:srgbClr val="FF0000"/>
                </a:solidFill>
                <a:cs typeface="Times New Roman" panose="02020603050405020304" pitchFamily="18" charset="0"/>
              </a:rPr>
              <a:t>The strategies-factor</a:t>
            </a:r>
          </a:p>
          <a:p>
            <a:pPr marL="285750" indent="-285750">
              <a:buFont typeface="Arial" panose="020B0604020202020204" pitchFamily="34" charset="0"/>
              <a:buChar char="•"/>
            </a:pPr>
            <a:r>
              <a:rPr lang="en-US" sz="2800" dirty="0">
                <a:solidFill>
                  <a:srgbClr val="990000"/>
                </a:solidFill>
                <a:cs typeface="Times New Roman" panose="02020603050405020304" pitchFamily="18" charset="0"/>
              </a:rPr>
              <a:t>Schlossberg’s theory used predominantly in research studies pertaining to student veteran experiences transitioning into postsecondary institutions. My study focused on the </a:t>
            </a:r>
            <a:r>
              <a:rPr lang="en-US" sz="2800" b="1" dirty="0">
                <a:solidFill>
                  <a:srgbClr val="FF0000"/>
                </a:solidFill>
                <a:cs typeface="Times New Roman" panose="02020603050405020304" pitchFamily="18" charset="0"/>
              </a:rPr>
              <a:t>fourth factor (strategies-factor) </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sz="2400" b="1"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427656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DCD6FF3-30F2-4FE9-BD3F-1E597BF4F301}"/>
              </a:ext>
            </a:extLst>
          </p:cNvPr>
          <p:cNvSpPr txBox="1"/>
          <p:nvPr/>
        </p:nvSpPr>
        <p:spPr>
          <a:xfrm>
            <a:off x="0" y="120316"/>
            <a:ext cx="10205422" cy="2954655"/>
          </a:xfrm>
          <a:prstGeom prst="rect">
            <a:avLst/>
          </a:prstGeom>
          <a:noFill/>
        </p:spPr>
        <p:txBody>
          <a:bodyPr wrap="none" rtlCol="0">
            <a:spAutoFit/>
          </a:bodyPr>
          <a:lstStyle/>
          <a:p>
            <a:pPr lvl="0"/>
            <a:r>
              <a:rPr lang="en-US" sz="1200" dirty="0">
                <a:solidFill>
                  <a:prstClr val="black"/>
                </a:solidFill>
                <a:latin typeface="Times New Roman" panose="02020603050405020304" pitchFamily="18" charset="0"/>
                <a:cs typeface="Times New Roman" panose="02020603050405020304" pitchFamily="18" charset="0"/>
              </a:rPr>
              <a:t>Tien, L.T., Roth, V., &amp; </a:t>
            </a:r>
            <a:r>
              <a:rPr lang="en-US" sz="1200" dirty="0" err="1">
                <a:solidFill>
                  <a:prstClr val="black"/>
                </a:solidFill>
                <a:latin typeface="Times New Roman" panose="02020603050405020304" pitchFamily="18" charset="0"/>
                <a:cs typeface="Times New Roman" panose="02020603050405020304" pitchFamily="18" charset="0"/>
              </a:rPr>
              <a:t>Kampmeier</a:t>
            </a:r>
            <a:r>
              <a:rPr lang="en-US" sz="1200" dirty="0">
                <a:solidFill>
                  <a:prstClr val="black"/>
                </a:solidFill>
                <a:latin typeface="Times New Roman" panose="02020603050405020304" pitchFamily="18" charset="0"/>
                <a:cs typeface="Times New Roman" panose="02020603050405020304" pitchFamily="18" charset="0"/>
              </a:rPr>
              <a:t>, J.A. (2002). Implementation of a peer-led team learning instructional approach in an undergraduate organic chemistry course. </a:t>
            </a:r>
          </a:p>
          <a:p>
            <a:pPr lvl="0"/>
            <a:r>
              <a:rPr lang="en-US" sz="1200" i="1" dirty="0">
                <a:solidFill>
                  <a:prstClr val="black"/>
                </a:solidFill>
                <a:latin typeface="Times New Roman" panose="02020603050405020304" pitchFamily="18" charset="0"/>
                <a:cs typeface="Times New Roman" panose="02020603050405020304" pitchFamily="18" charset="0"/>
              </a:rPr>
              <a:t>Journal of Research in Science Teaching, 39</a:t>
            </a:r>
            <a:r>
              <a:rPr lang="en-US" sz="1200" dirty="0">
                <a:solidFill>
                  <a:prstClr val="black"/>
                </a:solidFill>
                <a:latin typeface="Times New Roman" panose="02020603050405020304" pitchFamily="18" charset="0"/>
                <a:cs typeface="Times New Roman" panose="02020603050405020304" pitchFamily="18" charset="0"/>
              </a:rPr>
              <a:t>(7),</a:t>
            </a:r>
            <a:r>
              <a:rPr lang="en-US" sz="1200" i="1" dirty="0">
                <a:solidFill>
                  <a:prstClr val="black"/>
                </a:solidFill>
                <a:latin typeface="Times New Roman" panose="02020603050405020304" pitchFamily="18" charset="0"/>
                <a:cs typeface="Times New Roman" panose="02020603050405020304" pitchFamily="18" charset="0"/>
              </a:rPr>
              <a:t> </a:t>
            </a:r>
            <a:r>
              <a:rPr lang="en-US" sz="1200" dirty="0">
                <a:solidFill>
                  <a:prstClr val="black"/>
                </a:solidFill>
                <a:latin typeface="Times New Roman" panose="02020603050405020304" pitchFamily="18" charset="0"/>
                <a:cs typeface="Times New Roman" panose="02020603050405020304" pitchFamily="18" charset="0"/>
              </a:rPr>
              <a:t>606-632. doi:10.1002/tea.10038</a:t>
            </a:r>
          </a:p>
          <a:p>
            <a:pPr lvl="0"/>
            <a:r>
              <a:rPr lang="en-US" sz="1200" dirty="0" err="1">
                <a:solidFill>
                  <a:prstClr val="black"/>
                </a:solidFill>
                <a:latin typeface="Times New Roman" panose="02020603050405020304" pitchFamily="18" charset="0"/>
                <a:cs typeface="Times New Roman" panose="02020603050405020304" pitchFamily="18" charset="0"/>
              </a:rPr>
              <a:t>Treisman</a:t>
            </a:r>
            <a:r>
              <a:rPr lang="en-US" sz="1200" dirty="0">
                <a:solidFill>
                  <a:prstClr val="black"/>
                </a:solidFill>
                <a:latin typeface="Times New Roman" panose="02020603050405020304" pitchFamily="18" charset="0"/>
                <a:cs typeface="Times New Roman" panose="02020603050405020304" pitchFamily="18" charset="0"/>
              </a:rPr>
              <a:t>, U. (1992). A look at the lives of minority mathematics students in college. </a:t>
            </a:r>
            <a:r>
              <a:rPr lang="en-US" sz="1200" i="1" dirty="0">
                <a:solidFill>
                  <a:prstClr val="black"/>
                </a:solidFill>
                <a:latin typeface="Times New Roman" panose="02020603050405020304" pitchFamily="18" charset="0"/>
                <a:cs typeface="Times New Roman" panose="02020603050405020304" pitchFamily="18" charset="0"/>
              </a:rPr>
              <a:t>The College Mathematics Journal, 23</a:t>
            </a:r>
            <a:r>
              <a:rPr lang="en-US" sz="1200" dirty="0">
                <a:solidFill>
                  <a:prstClr val="black"/>
                </a:solidFill>
                <a:latin typeface="Times New Roman" panose="02020603050405020304" pitchFamily="18" charset="0"/>
                <a:cs typeface="Times New Roman" panose="02020603050405020304" pitchFamily="18" charset="0"/>
              </a:rPr>
              <a:t>(5), 362-372. </a:t>
            </a:r>
          </a:p>
          <a:p>
            <a:pPr lvl="0"/>
            <a:r>
              <a:rPr lang="en-US" sz="1200" dirty="0">
                <a:solidFill>
                  <a:prstClr val="black"/>
                </a:solidFill>
                <a:latin typeface="Times New Roman" panose="02020603050405020304" pitchFamily="18" charset="0"/>
                <a:cs typeface="Times New Roman" panose="02020603050405020304" pitchFamily="18" charset="0"/>
              </a:rPr>
              <a:t>Retrieved from </a:t>
            </a:r>
            <a:r>
              <a:rPr lang="en-US" sz="1200" dirty="0">
                <a:solidFill>
                  <a:prstClr val="black"/>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https://www.jstor.org/stable/2686410</a:t>
            </a:r>
            <a:r>
              <a:rPr lang="en-US" sz="1200" dirty="0">
                <a:solidFill>
                  <a:prstClr val="black"/>
                </a:solidFill>
                <a:latin typeface="Times New Roman" panose="02020603050405020304" pitchFamily="18" charset="0"/>
                <a:cs typeface="Times New Roman" panose="02020603050405020304" pitchFamily="18" charset="0"/>
              </a:rPr>
              <a:t>   </a:t>
            </a:r>
          </a:p>
          <a:p>
            <a:pPr lvl="0"/>
            <a:r>
              <a:rPr lang="en-US" sz="1200" dirty="0">
                <a:solidFill>
                  <a:prstClr val="black"/>
                </a:solidFill>
                <a:latin typeface="Times New Roman" panose="02020603050405020304" pitchFamily="18" charset="0"/>
                <a:cs typeface="Times New Roman" panose="02020603050405020304" pitchFamily="18" charset="0"/>
              </a:rPr>
              <a:t>U.S. Department of Labor: Bureau of Labor Statistics. (2017). Employment situation of veterans - 2017. Retrieved from </a:t>
            </a:r>
            <a:r>
              <a:rPr lang="en-US" sz="1200" dirty="0">
                <a:solidFill>
                  <a:prstClr val="black"/>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https://www.bls.gov/</a:t>
            </a:r>
            <a:r>
              <a:rPr lang="en-US" sz="1200" dirty="0">
                <a:solidFill>
                  <a:prstClr val="black"/>
                </a:solidFill>
                <a:latin typeface="Times New Roman" panose="02020603050405020304" pitchFamily="18" charset="0"/>
                <a:cs typeface="Times New Roman" panose="02020603050405020304" pitchFamily="18" charset="0"/>
              </a:rPr>
              <a:t> </a:t>
            </a:r>
          </a:p>
          <a:p>
            <a:pPr lvl="0"/>
            <a:r>
              <a:rPr lang="en-US" sz="1200" dirty="0">
                <a:solidFill>
                  <a:prstClr val="black"/>
                </a:solidFill>
                <a:latin typeface="Times New Roman" panose="02020603050405020304" pitchFamily="18" charset="0"/>
                <a:cs typeface="Times New Roman" panose="02020603050405020304" pitchFamily="18" charset="0"/>
              </a:rPr>
              <a:t>U. S. Department of Veteran Affairs. (2012). </a:t>
            </a:r>
            <a:r>
              <a:rPr lang="en-US" sz="1200" i="1" dirty="0">
                <a:solidFill>
                  <a:prstClr val="black"/>
                </a:solidFill>
                <a:latin typeface="Times New Roman" panose="02020603050405020304" pitchFamily="18" charset="0"/>
                <a:cs typeface="Times New Roman" panose="02020603050405020304" pitchFamily="18" charset="0"/>
              </a:rPr>
              <a:t>The post-9/11 GI bill</a:t>
            </a:r>
            <a:r>
              <a:rPr lang="en-US" sz="1200" dirty="0">
                <a:solidFill>
                  <a:prstClr val="black"/>
                </a:solidFill>
                <a:latin typeface="Times New Roman" panose="02020603050405020304" pitchFamily="18" charset="0"/>
                <a:cs typeface="Times New Roman" panose="02020603050405020304" pitchFamily="18" charset="0"/>
              </a:rPr>
              <a:t>. Retrieved from http://www.gibill.va.gov/benefits/ post_911_gibill/index.html    </a:t>
            </a:r>
          </a:p>
          <a:p>
            <a:pPr lvl="0"/>
            <a:r>
              <a:rPr lang="en-US" sz="1200" dirty="0">
                <a:solidFill>
                  <a:prstClr val="black"/>
                </a:solidFill>
                <a:latin typeface="Times New Roman" panose="02020603050405020304" pitchFamily="18" charset="0"/>
                <a:cs typeface="Times New Roman" panose="02020603050405020304" pitchFamily="18" charset="0"/>
              </a:rPr>
              <a:t>Woodard, T. (2004). The effects of mathematics anxiety on post-secondary developmental students as related to achievement, gender, and age. </a:t>
            </a:r>
            <a:r>
              <a:rPr lang="en-US" sz="1200" i="1" dirty="0">
                <a:solidFill>
                  <a:prstClr val="black"/>
                </a:solidFill>
                <a:latin typeface="Times New Roman" panose="02020603050405020304" pitchFamily="18" charset="0"/>
                <a:cs typeface="Times New Roman" panose="02020603050405020304" pitchFamily="18" charset="0"/>
              </a:rPr>
              <a:t>Inquiry, 9</a:t>
            </a:r>
            <a:r>
              <a:rPr lang="en-US" sz="1200" dirty="0">
                <a:solidFill>
                  <a:prstClr val="black"/>
                </a:solidFill>
                <a:latin typeface="Times New Roman" panose="02020603050405020304" pitchFamily="18" charset="0"/>
                <a:cs typeface="Times New Roman" panose="02020603050405020304" pitchFamily="18" charset="0"/>
              </a:rPr>
              <a:t>(1), 1-5.</a:t>
            </a:r>
          </a:p>
          <a:p>
            <a:pPr lvl="0"/>
            <a:r>
              <a:rPr lang="en-US" sz="1200" dirty="0" err="1">
                <a:solidFill>
                  <a:prstClr val="black"/>
                </a:solidFill>
                <a:latin typeface="Times New Roman" panose="02020603050405020304" pitchFamily="18" charset="0"/>
                <a:cs typeface="Times New Roman" panose="02020603050405020304" pitchFamily="18" charset="0"/>
              </a:rPr>
              <a:t>Worthley</a:t>
            </a:r>
            <a:r>
              <a:rPr lang="en-US" sz="1200" dirty="0">
                <a:solidFill>
                  <a:prstClr val="black"/>
                </a:solidFill>
                <a:latin typeface="Times New Roman" panose="02020603050405020304" pitchFamily="18" charset="0"/>
                <a:cs typeface="Times New Roman" panose="02020603050405020304" pitchFamily="18" charset="0"/>
              </a:rPr>
              <a:t>, M.R., </a:t>
            </a:r>
            <a:r>
              <a:rPr lang="en-US" sz="1200" dirty="0" err="1">
                <a:solidFill>
                  <a:prstClr val="black"/>
                </a:solidFill>
                <a:latin typeface="Times New Roman" panose="02020603050405020304" pitchFamily="18" charset="0"/>
                <a:cs typeface="Times New Roman" panose="02020603050405020304" pitchFamily="18" charset="0"/>
              </a:rPr>
              <a:t>Gloeckner</a:t>
            </a:r>
            <a:r>
              <a:rPr lang="en-US" sz="1200" dirty="0">
                <a:solidFill>
                  <a:prstClr val="black"/>
                </a:solidFill>
                <a:latin typeface="Times New Roman" panose="02020603050405020304" pitchFamily="18" charset="0"/>
                <a:cs typeface="Times New Roman" panose="02020603050405020304" pitchFamily="18" charset="0"/>
              </a:rPr>
              <a:t>, G.W., &amp; Kennedy, P.A. (2016). A mixed-methods explanatory study of the failure rate for freshman STEM calculus students. </a:t>
            </a:r>
          </a:p>
          <a:p>
            <a:pPr lvl="0"/>
            <a:r>
              <a:rPr lang="en-US" sz="1200" i="1" dirty="0">
                <a:solidFill>
                  <a:prstClr val="black"/>
                </a:solidFill>
                <a:latin typeface="Times New Roman" panose="02020603050405020304" pitchFamily="18" charset="0"/>
                <a:cs typeface="Times New Roman" panose="02020603050405020304" pitchFamily="18" charset="0"/>
              </a:rPr>
              <a:t>PRIMUS 26</a:t>
            </a:r>
            <a:r>
              <a:rPr lang="en-US" sz="1200" dirty="0">
                <a:solidFill>
                  <a:prstClr val="black"/>
                </a:solidFill>
                <a:latin typeface="Times New Roman" panose="02020603050405020304" pitchFamily="18" charset="0"/>
                <a:cs typeface="Times New Roman" panose="02020603050405020304" pitchFamily="18" charset="0"/>
              </a:rPr>
              <a:t>(2), 125-142.  doi:10.1080/10511970.2015.1067265</a:t>
            </a:r>
          </a:p>
          <a:p>
            <a:pPr lvl="0"/>
            <a:r>
              <a:rPr lang="en-US" sz="1200" dirty="0">
                <a:solidFill>
                  <a:prstClr val="black"/>
                </a:solidFill>
                <a:latin typeface="Times New Roman" panose="02020603050405020304" pitchFamily="18" charset="0"/>
                <a:cs typeface="Times New Roman" panose="02020603050405020304" pitchFamily="18" charset="0"/>
              </a:rPr>
              <a:t>Wright, R. R. (2003). Real men don’t ask for directions: Male student attitudes toward peer-tutoring. </a:t>
            </a:r>
            <a:r>
              <a:rPr lang="en-US" sz="1200" i="1" dirty="0">
                <a:solidFill>
                  <a:prstClr val="black"/>
                </a:solidFill>
                <a:latin typeface="Times New Roman" panose="02020603050405020304" pitchFamily="18" charset="0"/>
                <a:cs typeface="Times New Roman" panose="02020603050405020304" pitchFamily="18" charset="0"/>
              </a:rPr>
              <a:t>Journal of College Reading and Learning, 34</a:t>
            </a:r>
            <a:r>
              <a:rPr lang="en-US" sz="1200" dirty="0">
                <a:solidFill>
                  <a:prstClr val="black"/>
                </a:solidFill>
                <a:latin typeface="Times New Roman" panose="02020603050405020304" pitchFamily="18" charset="0"/>
                <a:cs typeface="Times New Roman" panose="02020603050405020304" pitchFamily="18" charset="0"/>
              </a:rPr>
              <a:t>(1), 61-75  </a:t>
            </a:r>
          </a:p>
          <a:p>
            <a:pPr lvl="0"/>
            <a:r>
              <a:rPr lang="en-US" sz="1200" dirty="0">
                <a:solidFill>
                  <a:prstClr val="black"/>
                </a:solidFill>
                <a:latin typeface="Times New Roman" panose="02020603050405020304" pitchFamily="18" charset="0"/>
                <a:cs typeface="Times New Roman" panose="02020603050405020304" pitchFamily="18" charset="0"/>
              </a:rPr>
              <a:t>Wurster, K. G., Rinaldi, A. P., Woods, T. S., &amp; Liu, W. M. (2013). First-generation student veterans: Implications of poverty for psychotherapy. </a:t>
            </a:r>
            <a:r>
              <a:rPr lang="en-US" sz="1200" i="1" dirty="0">
                <a:solidFill>
                  <a:prstClr val="black"/>
                </a:solidFill>
                <a:latin typeface="Times New Roman" panose="02020603050405020304" pitchFamily="18" charset="0"/>
                <a:cs typeface="Times New Roman" panose="02020603050405020304" pitchFamily="18" charset="0"/>
              </a:rPr>
              <a:t>Journal of </a:t>
            </a:r>
          </a:p>
          <a:p>
            <a:pPr lvl="0"/>
            <a:r>
              <a:rPr lang="en-US" sz="1200" i="1" dirty="0">
                <a:solidFill>
                  <a:prstClr val="black"/>
                </a:solidFill>
                <a:latin typeface="Times New Roman" panose="02020603050405020304" pitchFamily="18" charset="0"/>
                <a:cs typeface="Times New Roman" panose="02020603050405020304" pitchFamily="18" charset="0"/>
              </a:rPr>
              <a:t>Clinical Psychology: In Session, 69</a:t>
            </a:r>
            <a:r>
              <a:rPr lang="en-US" sz="1200" dirty="0">
                <a:solidFill>
                  <a:prstClr val="black"/>
                </a:solidFill>
                <a:latin typeface="Times New Roman" panose="02020603050405020304" pitchFamily="18" charset="0"/>
                <a:cs typeface="Times New Roman" panose="02020603050405020304" pitchFamily="18" charset="0"/>
              </a:rPr>
              <a:t>(2),</a:t>
            </a:r>
            <a:r>
              <a:rPr lang="en-US" sz="1200" i="1" dirty="0">
                <a:solidFill>
                  <a:prstClr val="black"/>
                </a:solidFill>
                <a:latin typeface="Times New Roman" panose="02020603050405020304" pitchFamily="18" charset="0"/>
                <a:cs typeface="Times New Roman" panose="02020603050405020304" pitchFamily="18" charset="0"/>
              </a:rPr>
              <a:t> </a:t>
            </a:r>
            <a:r>
              <a:rPr lang="en-US" sz="1200" dirty="0">
                <a:solidFill>
                  <a:prstClr val="black"/>
                </a:solidFill>
                <a:latin typeface="Times New Roman" panose="02020603050405020304" pitchFamily="18" charset="0"/>
                <a:cs typeface="Times New Roman" panose="02020603050405020304" pitchFamily="18" charset="0"/>
              </a:rPr>
              <a:t>127-137. doi:10.1002/jclp.21952</a:t>
            </a:r>
          </a:p>
          <a:p>
            <a:pPr lvl="0"/>
            <a:r>
              <a:rPr lang="en-US" sz="1200" dirty="0">
                <a:solidFill>
                  <a:prstClr val="black"/>
                </a:solidFill>
                <a:latin typeface="Times New Roman" panose="02020603050405020304" pitchFamily="18" charset="0"/>
                <a:cs typeface="Times New Roman" panose="02020603050405020304" pitchFamily="18" charset="0"/>
              </a:rPr>
              <a:t>Xu, Y., Hartman, S., Uribe, G., &amp; </a:t>
            </a:r>
            <a:r>
              <a:rPr lang="en-US" sz="1200" dirty="0" err="1">
                <a:solidFill>
                  <a:prstClr val="black"/>
                </a:solidFill>
                <a:latin typeface="Times New Roman" panose="02020603050405020304" pitchFamily="18" charset="0"/>
                <a:cs typeface="Times New Roman" panose="02020603050405020304" pitchFamily="18" charset="0"/>
              </a:rPr>
              <a:t>Mencke</a:t>
            </a:r>
            <a:r>
              <a:rPr lang="en-US" sz="1200" dirty="0">
                <a:solidFill>
                  <a:prstClr val="black"/>
                </a:solidFill>
                <a:latin typeface="Times New Roman" panose="02020603050405020304" pitchFamily="18" charset="0"/>
                <a:cs typeface="Times New Roman" panose="02020603050405020304" pitchFamily="18" charset="0"/>
              </a:rPr>
              <a:t>, R. (2001). The effects of peer-tutoring on undergraduate students' final examination grades in mathematics. </a:t>
            </a:r>
          </a:p>
          <a:p>
            <a:pPr lvl="0"/>
            <a:r>
              <a:rPr lang="en-US" sz="1200" i="1" dirty="0">
                <a:solidFill>
                  <a:prstClr val="black"/>
                </a:solidFill>
                <a:latin typeface="Times New Roman" panose="02020603050405020304" pitchFamily="18" charset="0"/>
                <a:cs typeface="Times New Roman" panose="02020603050405020304" pitchFamily="18" charset="0"/>
              </a:rPr>
              <a:t>Journal of College Reading and Learning 32</a:t>
            </a:r>
            <a:r>
              <a:rPr lang="en-US" sz="1200" dirty="0">
                <a:solidFill>
                  <a:prstClr val="black"/>
                </a:solidFill>
                <a:latin typeface="Times New Roman" panose="02020603050405020304" pitchFamily="18" charset="0"/>
                <a:cs typeface="Times New Roman" panose="02020603050405020304" pitchFamily="18" charset="0"/>
              </a:rPr>
              <a:t>(1), 22-31.  doi:10.1080/10790195.2001.108500123</a:t>
            </a:r>
          </a:p>
          <a:p>
            <a:endParaRPr lang="en-US" dirty="0"/>
          </a:p>
        </p:txBody>
      </p:sp>
    </p:spTree>
    <p:extLst>
      <p:ext uri="{BB962C8B-B14F-4D97-AF65-F5344CB8AC3E}">
        <p14:creationId xmlns:p14="http://schemas.microsoft.com/office/powerpoint/2010/main" val="982941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287BB84-8698-474A-8A79-437CE6A5F57B}"/>
              </a:ext>
            </a:extLst>
          </p:cNvPr>
          <p:cNvSpPr txBox="1"/>
          <p:nvPr/>
        </p:nvSpPr>
        <p:spPr>
          <a:xfrm>
            <a:off x="1711585" y="0"/>
            <a:ext cx="9200788" cy="523220"/>
          </a:xfrm>
          <a:prstGeom prst="rect">
            <a:avLst/>
          </a:prstGeom>
          <a:noFill/>
        </p:spPr>
        <p:txBody>
          <a:bodyPr wrap="none" rtlCol="0">
            <a:spAutoFit/>
          </a:bodyPr>
          <a:lstStyle/>
          <a:p>
            <a:pPr algn="ctr"/>
            <a:r>
              <a:rPr lang="en-US" sz="2800" b="1" dirty="0">
                <a:solidFill>
                  <a:srgbClr val="990000"/>
                </a:solidFill>
                <a:cs typeface="Times New Roman" panose="02020603050405020304" pitchFamily="18" charset="0"/>
              </a:rPr>
              <a:t>Schlossberg’s Theory Applied in Group Format for this Study </a:t>
            </a:r>
          </a:p>
        </p:txBody>
      </p:sp>
      <p:pic>
        <p:nvPicPr>
          <p:cNvPr id="4" name="Graphic 3" descr="Man">
            <a:extLst>
              <a:ext uri="{FF2B5EF4-FFF2-40B4-BE49-F238E27FC236}">
                <a16:creationId xmlns:a16="http://schemas.microsoft.com/office/drawing/2014/main" id="{64170BB4-18D6-41BD-8907-9E851E47A1F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11533" y="3430090"/>
            <a:ext cx="2050285" cy="2050285"/>
          </a:xfrm>
          <a:prstGeom prst="rect">
            <a:avLst/>
          </a:prstGeom>
        </p:spPr>
      </p:pic>
      <p:pic>
        <p:nvPicPr>
          <p:cNvPr id="6" name="Graphic 5" descr="Group">
            <a:extLst>
              <a:ext uri="{FF2B5EF4-FFF2-40B4-BE49-F238E27FC236}">
                <a16:creationId xmlns:a16="http://schemas.microsoft.com/office/drawing/2014/main" id="{50C353CA-B6E3-4220-8DFB-F5B7A2DD2B6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423517" y="869803"/>
            <a:ext cx="2036913" cy="2036913"/>
          </a:xfrm>
          <a:prstGeom prst="rect">
            <a:avLst/>
          </a:prstGeom>
        </p:spPr>
      </p:pic>
      <p:pic>
        <p:nvPicPr>
          <p:cNvPr id="10" name="Graphic 9" descr="Books">
            <a:extLst>
              <a:ext uri="{FF2B5EF4-FFF2-40B4-BE49-F238E27FC236}">
                <a16:creationId xmlns:a16="http://schemas.microsoft.com/office/drawing/2014/main" id="{75F0B400-A5C4-427C-A847-036C5E35376A}"/>
              </a:ext>
            </a:extLst>
          </p:cNvPr>
          <p:cNvPicPr>
            <a:picLocks noChangeAspect="1"/>
          </p:cNvPicPr>
          <p:nvPr/>
        </p:nvPicPr>
        <p:blipFill>
          <a:blip r:embed="rId7" cstate="hq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689990" y="1656899"/>
            <a:ext cx="914400" cy="914400"/>
          </a:xfrm>
          <a:prstGeom prst="rect">
            <a:avLst/>
          </a:prstGeom>
        </p:spPr>
      </p:pic>
      <p:sp>
        <p:nvSpPr>
          <p:cNvPr id="13" name="TextBox 12">
            <a:extLst>
              <a:ext uri="{FF2B5EF4-FFF2-40B4-BE49-F238E27FC236}">
                <a16:creationId xmlns:a16="http://schemas.microsoft.com/office/drawing/2014/main" id="{928AEF59-FF19-47CB-A23F-4A53E70CAF9C}"/>
              </a:ext>
            </a:extLst>
          </p:cNvPr>
          <p:cNvSpPr txBox="1"/>
          <p:nvPr/>
        </p:nvSpPr>
        <p:spPr>
          <a:xfrm>
            <a:off x="0" y="2028121"/>
            <a:ext cx="4910640" cy="1323439"/>
          </a:xfrm>
          <a:prstGeom prst="rect">
            <a:avLst/>
          </a:prstGeom>
          <a:noFill/>
        </p:spPr>
        <p:txBody>
          <a:bodyPr wrap="none" rtlCol="0">
            <a:spAutoFit/>
          </a:bodyPr>
          <a:lstStyle/>
          <a:p>
            <a:pPr algn="ctr"/>
            <a:r>
              <a:rPr lang="en-US" sz="2000" b="1" dirty="0">
                <a:solidFill>
                  <a:srgbClr val="0070C0"/>
                </a:solidFill>
                <a:latin typeface="Times New Roman" panose="02020603050405020304" pitchFamily="18" charset="0"/>
                <a:cs typeface="Times New Roman" panose="02020603050405020304" pitchFamily="18" charset="0"/>
              </a:rPr>
              <a:t>Previous Qualitative Research</a:t>
            </a:r>
          </a:p>
          <a:p>
            <a:pPr algn="ctr"/>
            <a:r>
              <a:rPr lang="en-US" sz="2000" b="1" dirty="0">
                <a:solidFill>
                  <a:srgbClr val="0070C0"/>
                </a:solidFill>
                <a:latin typeface="Times New Roman" panose="02020603050405020304" pitchFamily="18" charset="0"/>
                <a:cs typeface="Times New Roman" panose="02020603050405020304" pitchFamily="18" charset="0"/>
              </a:rPr>
              <a:t>focused on Schlossberg’s Theory individual</a:t>
            </a:r>
          </a:p>
          <a:p>
            <a:pPr algn="ctr"/>
            <a:r>
              <a:rPr lang="en-US" sz="2000" b="1" dirty="0">
                <a:solidFill>
                  <a:srgbClr val="0070C0"/>
                </a:solidFill>
                <a:latin typeface="Times New Roman" panose="02020603050405020304" pitchFamily="18" charset="0"/>
                <a:cs typeface="Times New Roman" panose="02020603050405020304" pitchFamily="18" charset="0"/>
              </a:rPr>
              <a:t>approach with </a:t>
            </a:r>
          </a:p>
          <a:p>
            <a:pPr algn="ctr"/>
            <a:r>
              <a:rPr lang="en-US" sz="2000" b="1" dirty="0">
                <a:solidFill>
                  <a:srgbClr val="0070C0"/>
                </a:solidFill>
                <a:latin typeface="Times New Roman" panose="02020603050405020304" pitchFamily="18" charset="0"/>
                <a:cs typeface="Times New Roman" panose="02020603050405020304" pitchFamily="18" charset="0"/>
              </a:rPr>
              <a:t>student veteran transitional experiences</a:t>
            </a:r>
          </a:p>
        </p:txBody>
      </p:sp>
      <p:pic>
        <p:nvPicPr>
          <p:cNvPr id="15" name="Graphic 14" descr="Man">
            <a:extLst>
              <a:ext uri="{FF2B5EF4-FFF2-40B4-BE49-F238E27FC236}">
                <a16:creationId xmlns:a16="http://schemas.microsoft.com/office/drawing/2014/main" id="{40789823-F6D6-484C-80C6-EDE34D19BA3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498628" y="5084396"/>
            <a:ext cx="1193022" cy="1193022"/>
          </a:xfrm>
          <a:prstGeom prst="rect">
            <a:avLst/>
          </a:prstGeom>
        </p:spPr>
      </p:pic>
      <p:pic>
        <p:nvPicPr>
          <p:cNvPr id="17" name="Graphic 16" descr="Woman">
            <a:extLst>
              <a:ext uri="{FF2B5EF4-FFF2-40B4-BE49-F238E27FC236}">
                <a16:creationId xmlns:a16="http://schemas.microsoft.com/office/drawing/2014/main" id="{A690A96C-43C9-41F3-AA9F-6CC85DB7D274}"/>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553030" y="5084396"/>
            <a:ext cx="1193022" cy="1193022"/>
          </a:xfrm>
          <a:prstGeom prst="rect">
            <a:avLst/>
          </a:prstGeom>
        </p:spPr>
      </p:pic>
      <p:pic>
        <p:nvPicPr>
          <p:cNvPr id="18" name="Graphic 17" descr="Man">
            <a:extLst>
              <a:ext uri="{FF2B5EF4-FFF2-40B4-BE49-F238E27FC236}">
                <a16:creationId xmlns:a16="http://schemas.microsoft.com/office/drawing/2014/main" id="{FABD2408-6638-4F63-85FC-E73FF4F8F5B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955828" y="5451400"/>
            <a:ext cx="1193022" cy="1193022"/>
          </a:xfrm>
          <a:prstGeom prst="rect">
            <a:avLst/>
          </a:prstGeom>
        </p:spPr>
      </p:pic>
      <p:pic>
        <p:nvPicPr>
          <p:cNvPr id="19" name="Graphic 18" descr="Woman">
            <a:extLst>
              <a:ext uri="{FF2B5EF4-FFF2-40B4-BE49-F238E27FC236}">
                <a16:creationId xmlns:a16="http://schemas.microsoft.com/office/drawing/2014/main" id="{0F6093BF-68F7-4351-B89F-BAC15553E8B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9010230" y="5383839"/>
            <a:ext cx="1193022" cy="1193022"/>
          </a:xfrm>
          <a:prstGeom prst="rect">
            <a:avLst/>
          </a:prstGeom>
        </p:spPr>
      </p:pic>
      <p:sp>
        <p:nvSpPr>
          <p:cNvPr id="20" name="TextBox 19">
            <a:extLst>
              <a:ext uri="{FF2B5EF4-FFF2-40B4-BE49-F238E27FC236}">
                <a16:creationId xmlns:a16="http://schemas.microsoft.com/office/drawing/2014/main" id="{F29C79E5-7D5C-41EA-B06F-7F997D7550DA}"/>
              </a:ext>
            </a:extLst>
          </p:cNvPr>
          <p:cNvSpPr txBox="1"/>
          <p:nvPr/>
        </p:nvSpPr>
        <p:spPr>
          <a:xfrm>
            <a:off x="7070844" y="2482935"/>
            <a:ext cx="3621889" cy="1015663"/>
          </a:xfrm>
          <a:prstGeom prst="rect">
            <a:avLst/>
          </a:prstGeom>
          <a:noFill/>
        </p:spPr>
        <p:txBody>
          <a:bodyPr wrap="none" rtlCol="0">
            <a:spAutoFit/>
          </a:bodyPr>
          <a:lstStyle/>
          <a:p>
            <a:pPr algn="ctr"/>
            <a:r>
              <a:rPr lang="en-US" sz="2000" b="1" dirty="0">
                <a:solidFill>
                  <a:srgbClr val="FF0000"/>
                </a:solidFill>
                <a:latin typeface="Times New Roman" panose="02020603050405020304" pitchFamily="18" charset="0"/>
                <a:cs typeface="Times New Roman" panose="02020603050405020304" pitchFamily="18" charset="0"/>
              </a:rPr>
              <a:t>My quantitative study applied </a:t>
            </a:r>
          </a:p>
          <a:p>
            <a:pPr algn="ctr"/>
            <a:r>
              <a:rPr lang="en-US" sz="2000" b="1" dirty="0">
                <a:solidFill>
                  <a:srgbClr val="FF0000"/>
                </a:solidFill>
                <a:latin typeface="Times New Roman" panose="02020603050405020304" pitchFamily="18" charset="0"/>
                <a:cs typeface="Times New Roman" panose="02020603050405020304" pitchFamily="18" charset="0"/>
              </a:rPr>
              <a:t>Schlossberg’s Theory </a:t>
            </a:r>
          </a:p>
          <a:p>
            <a:pPr algn="ctr"/>
            <a:r>
              <a:rPr lang="en-US" sz="2000" b="1" dirty="0">
                <a:solidFill>
                  <a:srgbClr val="FF0000"/>
                </a:solidFill>
                <a:latin typeface="Times New Roman" panose="02020603050405020304" pitchFamily="18" charset="0"/>
                <a:cs typeface="Times New Roman" panose="02020603050405020304" pitchFamily="18" charset="0"/>
              </a:rPr>
              <a:t>in a group format approach</a:t>
            </a:r>
          </a:p>
        </p:txBody>
      </p:sp>
      <p:sp>
        <p:nvSpPr>
          <p:cNvPr id="21" name="TextBox 20">
            <a:extLst>
              <a:ext uri="{FF2B5EF4-FFF2-40B4-BE49-F238E27FC236}">
                <a16:creationId xmlns:a16="http://schemas.microsoft.com/office/drawing/2014/main" id="{FF07B15C-C095-487C-920A-C70031D8CFDA}"/>
              </a:ext>
            </a:extLst>
          </p:cNvPr>
          <p:cNvSpPr txBox="1"/>
          <p:nvPr/>
        </p:nvSpPr>
        <p:spPr>
          <a:xfrm>
            <a:off x="7549863" y="3498598"/>
            <a:ext cx="2283574" cy="400110"/>
          </a:xfrm>
          <a:prstGeom prst="rect">
            <a:avLst/>
          </a:prstGeom>
          <a:noFill/>
        </p:spPr>
        <p:txBody>
          <a:bodyPr wrap="none" rtlCol="0">
            <a:spAutoFit/>
          </a:bodyPr>
          <a:lstStyle/>
          <a:p>
            <a:r>
              <a:rPr lang="en-US" sz="2000" b="1" dirty="0">
                <a:solidFill>
                  <a:srgbClr val="FF0000"/>
                </a:solidFill>
                <a:latin typeface="Times New Roman" panose="02020603050405020304" pitchFamily="18" charset="0"/>
                <a:cs typeface="Times New Roman" panose="02020603050405020304" pitchFamily="18" charset="0"/>
              </a:rPr>
              <a:t>(Treatment Group)</a:t>
            </a:r>
          </a:p>
        </p:txBody>
      </p:sp>
      <p:sp>
        <p:nvSpPr>
          <p:cNvPr id="22" name="TextBox 21">
            <a:extLst>
              <a:ext uri="{FF2B5EF4-FFF2-40B4-BE49-F238E27FC236}">
                <a16:creationId xmlns:a16="http://schemas.microsoft.com/office/drawing/2014/main" id="{45C22C92-230B-4ACB-BA2C-0486EFA29AC9}"/>
              </a:ext>
            </a:extLst>
          </p:cNvPr>
          <p:cNvSpPr txBox="1"/>
          <p:nvPr/>
        </p:nvSpPr>
        <p:spPr>
          <a:xfrm>
            <a:off x="7498628" y="4684183"/>
            <a:ext cx="2493183" cy="400110"/>
          </a:xfrm>
          <a:prstGeom prst="rect">
            <a:avLst/>
          </a:prstGeom>
          <a:noFill/>
        </p:spPr>
        <p:txBody>
          <a:bodyPr wrap="none" rtlCol="0">
            <a:spAutoFit/>
          </a:bodyPr>
          <a:lstStyle/>
          <a:p>
            <a:r>
              <a:rPr lang="en-US" sz="2000" b="1" dirty="0">
                <a:latin typeface="Times New Roman" panose="02020603050405020304" pitchFamily="18" charset="0"/>
                <a:cs typeface="Times New Roman" panose="02020603050405020304" pitchFamily="18" charset="0"/>
              </a:rPr>
              <a:t>(Comparison Group)</a:t>
            </a:r>
          </a:p>
        </p:txBody>
      </p:sp>
      <p:sp>
        <p:nvSpPr>
          <p:cNvPr id="3" name="Arrow: Right 2">
            <a:extLst>
              <a:ext uri="{FF2B5EF4-FFF2-40B4-BE49-F238E27FC236}">
                <a16:creationId xmlns:a16="http://schemas.microsoft.com/office/drawing/2014/main" id="{3AD2F1A6-6100-4754-A0BB-2F3091533851}"/>
              </a:ext>
            </a:extLst>
          </p:cNvPr>
          <p:cNvSpPr/>
          <p:nvPr/>
        </p:nvSpPr>
        <p:spPr>
          <a:xfrm rot="20715438">
            <a:off x="2320141" y="3776108"/>
            <a:ext cx="3985503" cy="2452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Right 15">
            <a:extLst>
              <a:ext uri="{FF2B5EF4-FFF2-40B4-BE49-F238E27FC236}">
                <a16:creationId xmlns:a16="http://schemas.microsoft.com/office/drawing/2014/main" id="{3547EF0B-BCF9-47A8-842B-B695CB5ACFFB}"/>
              </a:ext>
            </a:extLst>
          </p:cNvPr>
          <p:cNvSpPr/>
          <p:nvPr/>
        </p:nvSpPr>
        <p:spPr>
          <a:xfrm rot="311934">
            <a:off x="2429121" y="5090725"/>
            <a:ext cx="3981879" cy="220753"/>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8526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75D9D35-2714-4A63-8A88-F4EFE75B417F}"/>
              </a:ext>
            </a:extLst>
          </p:cNvPr>
          <p:cNvSpPr/>
          <p:nvPr/>
        </p:nvSpPr>
        <p:spPr>
          <a:xfrm>
            <a:off x="4994865" y="0"/>
            <a:ext cx="2202270" cy="584775"/>
          </a:xfrm>
          <a:prstGeom prst="rect">
            <a:avLst/>
          </a:prstGeom>
        </p:spPr>
        <p:txBody>
          <a:bodyPr wrap="none">
            <a:spAutoFit/>
          </a:bodyPr>
          <a:lstStyle/>
          <a:p>
            <a:r>
              <a:rPr lang="en-US" sz="3200" b="1" dirty="0">
                <a:solidFill>
                  <a:srgbClr val="990000"/>
                </a:solidFill>
                <a:cs typeface="Times New Roman" panose="02020603050405020304" pitchFamily="18" charset="0"/>
              </a:rPr>
              <a:t>Participants</a:t>
            </a:r>
          </a:p>
        </p:txBody>
      </p:sp>
      <p:sp>
        <p:nvSpPr>
          <p:cNvPr id="3" name="TextBox 2">
            <a:extLst>
              <a:ext uri="{FF2B5EF4-FFF2-40B4-BE49-F238E27FC236}">
                <a16:creationId xmlns:a16="http://schemas.microsoft.com/office/drawing/2014/main" id="{9A52E7F1-69E6-446A-A37A-303C9C360A9B}"/>
              </a:ext>
            </a:extLst>
          </p:cNvPr>
          <p:cNvSpPr txBox="1"/>
          <p:nvPr/>
        </p:nvSpPr>
        <p:spPr>
          <a:xfrm>
            <a:off x="716482" y="902187"/>
            <a:ext cx="10759036" cy="1661993"/>
          </a:xfrm>
          <a:prstGeom prst="rect">
            <a:avLst/>
          </a:prstGeom>
          <a:noFill/>
        </p:spPr>
        <p:txBody>
          <a:bodyPr wrap="none" rtlCol="0">
            <a:spAutoFit/>
          </a:bodyPr>
          <a:lstStyle/>
          <a:p>
            <a:pPr marL="285750" indent="-285750">
              <a:buFont typeface="Arial" panose="020B0604020202020204" pitchFamily="34" charset="0"/>
              <a:buChar char="•"/>
            </a:pPr>
            <a:r>
              <a:rPr lang="en-US" sz="2800" i="1" dirty="0">
                <a:solidFill>
                  <a:srgbClr val="990000"/>
                </a:solidFill>
                <a:cs typeface="Times New Roman" panose="02020603050405020304" pitchFamily="18" charset="0"/>
              </a:rPr>
              <a:t>Treatment Group (Veteran peer-tutoring program); Comparison Group </a:t>
            </a:r>
          </a:p>
          <a:p>
            <a:endParaRPr lang="en-US" sz="2800" i="1" dirty="0">
              <a:solidFill>
                <a:srgbClr val="990000"/>
              </a:solidFill>
              <a:cs typeface="Times New Roman" panose="02020603050405020304" pitchFamily="18" charset="0"/>
            </a:endParaRPr>
          </a:p>
          <a:p>
            <a:pPr marL="285750" indent="-285750">
              <a:buFont typeface="Arial" panose="020B0604020202020204" pitchFamily="34" charset="0"/>
              <a:buChar char="•"/>
            </a:pPr>
            <a:r>
              <a:rPr lang="en-US" sz="2800" i="1" dirty="0">
                <a:solidFill>
                  <a:srgbClr val="990000"/>
                </a:solidFill>
                <a:cs typeface="Times New Roman" panose="02020603050405020304" pitchFamily="18" charset="0"/>
              </a:rPr>
              <a:t>Drawn from four previous long semesters: </a:t>
            </a:r>
            <a:r>
              <a:rPr lang="en-US" sz="2800" b="1" i="1" dirty="0">
                <a:solidFill>
                  <a:srgbClr val="FF0000"/>
                </a:solidFill>
                <a:cs typeface="Times New Roman" panose="02020603050405020304" pitchFamily="18" charset="0"/>
              </a:rPr>
              <a:t>Total N=56</a:t>
            </a:r>
            <a:r>
              <a:rPr lang="en-US" sz="2800" i="1" dirty="0">
                <a:cs typeface="Times New Roman" panose="02020603050405020304" pitchFamily="18" charset="0"/>
              </a:rPr>
              <a:t>; </a:t>
            </a:r>
            <a:r>
              <a:rPr lang="en-US" sz="2800" b="1" dirty="0">
                <a:solidFill>
                  <a:srgbClr val="002060"/>
                </a:solidFill>
                <a:cs typeface="Times New Roman" panose="02020603050405020304" pitchFamily="18" charset="0"/>
              </a:rPr>
              <a:t>Per Group n=28</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7F3D79CB-4D4A-435D-AF06-3665F12FE2CD}"/>
              </a:ext>
            </a:extLst>
          </p:cNvPr>
          <p:cNvGraphicFramePr>
            <a:graphicFrameLocks noGrp="1"/>
          </p:cNvGraphicFramePr>
          <p:nvPr>
            <p:extLst>
              <p:ext uri="{D42A27DB-BD31-4B8C-83A1-F6EECF244321}">
                <p14:modId xmlns:p14="http://schemas.microsoft.com/office/powerpoint/2010/main" val="620604716"/>
              </p:ext>
            </p:extLst>
          </p:nvPr>
        </p:nvGraphicFramePr>
        <p:xfrm>
          <a:off x="1782823" y="2564180"/>
          <a:ext cx="8260594" cy="3573149"/>
        </p:xfrm>
        <a:graphic>
          <a:graphicData uri="http://schemas.openxmlformats.org/drawingml/2006/table">
            <a:tbl>
              <a:tblPr firstRow="1" bandRow="1">
                <a:tableStyleId>{5C22544A-7EE6-4342-B048-85BDC9FD1C3A}</a:tableStyleId>
              </a:tblPr>
              <a:tblGrid>
                <a:gridCol w="4130297">
                  <a:extLst>
                    <a:ext uri="{9D8B030D-6E8A-4147-A177-3AD203B41FA5}">
                      <a16:colId xmlns:a16="http://schemas.microsoft.com/office/drawing/2014/main" val="753873415"/>
                    </a:ext>
                  </a:extLst>
                </a:gridCol>
                <a:gridCol w="4130297">
                  <a:extLst>
                    <a:ext uri="{9D8B030D-6E8A-4147-A177-3AD203B41FA5}">
                      <a16:colId xmlns:a16="http://schemas.microsoft.com/office/drawing/2014/main" val="1287880942"/>
                    </a:ext>
                  </a:extLst>
                </a:gridCol>
              </a:tblGrid>
              <a:tr h="707215">
                <a:tc>
                  <a:txBody>
                    <a:bodyPr/>
                    <a:lstStyle/>
                    <a:p>
                      <a:pPr algn="ctr"/>
                      <a:r>
                        <a:rPr lang="en-US" dirty="0">
                          <a:solidFill>
                            <a:schemeClr val="tx1"/>
                          </a:solidFill>
                          <a:latin typeface="Times New Roman" panose="02020603050405020304" pitchFamily="18" charset="0"/>
                          <a:cs typeface="Times New Roman" panose="02020603050405020304" pitchFamily="18" charset="0"/>
                        </a:rPr>
                        <a:t>Semester</a:t>
                      </a:r>
                    </a:p>
                  </a:txBody>
                  <a:tcPr>
                    <a:solidFill>
                      <a:schemeClr val="accent2"/>
                    </a:solidFill>
                  </a:tcPr>
                </a:tc>
                <a:tc>
                  <a:txBody>
                    <a:bodyPr/>
                    <a:lstStyle/>
                    <a:p>
                      <a:pPr algn="ctr"/>
                      <a:r>
                        <a:rPr lang="en-US" dirty="0">
                          <a:solidFill>
                            <a:schemeClr val="tx1"/>
                          </a:solidFill>
                          <a:latin typeface="Times New Roman" panose="02020603050405020304" pitchFamily="18" charset="0"/>
                          <a:cs typeface="Times New Roman" panose="02020603050405020304" pitchFamily="18" charset="0"/>
                        </a:rPr>
                        <a:t>Student Veteran </a:t>
                      </a:r>
                    </a:p>
                    <a:p>
                      <a:pPr algn="ctr"/>
                      <a:r>
                        <a:rPr lang="en-US" dirty="0">
                          <a:solidFill>
                            <a:schemeClr val="tx1"/>
                          </a:solidFill>
                          <a:latin typeface="Times New Roman" panose="02020603050405020304" pitchFamily="18" charset="0"/>
                          <a:cs typeface="Times New Roman" panose="02020603050405020304" pitchFamily="18" charset="0"/>
                        </a:rPr>
                        <a:t>Enrollment</a:t>
                      </a:r>
                    </a:p>
                  </a:txBody>
                  <a:tcPr>
                    <a:solidFill>
                      <a:schemeClr val="accent2"/>
                    </a:solidFill>
                  </a:tcPr>
                </a:tc>
                <a:extLst>
                  <a:ext uri="{0D108BD9-81ED-4DB2-BD59-A6C34878D82A}">
                    <a16:rowId xmlns:a16="http://schemas.microsoft.com/office/drawing/2014/main" val="73910113"/>
                  </a:ext>
                </a:extLst>
              </a:tr>
              <a:tr h="717038">
                <a:tc>
                  <a:txBody>
                    <a:bodyPr/>
                    <a:lstStyle/>
                    <a:p>
                      <a:pPr algn="ctr"/>
                      <a:r>
                        <a:rPr lang="en-US" b="1" dirty="0">
                          <a:latin typeface="Times New Roman" panose="02020603050405020304" pitchFamily="18" charset="0"/>
                          <a:cs typeface="Times New Roman" panose="02020603050405020304" pitchFamily="18" charset="0"/>
                        </a:rPr>
                        <a:t>Spring 2017</a:t>
                      </a:r>
                    </a:p>
                  </a:txBody>
                  <a:tcPr>
                    <a:solidFill>
                      <a:schemeClr val="accent2"/>
                    </a:solidFill>
                  </a:tcPr>
                </a:tc>
                <a:tc>
                  <a:txBody>
                    <a:bodyPr/>
                    <a:lstStyle/>
                    <a:p>
                      <a:pPr algn="ctr"/>
                      <a:r>
                        <a:rPr lang="en-US" b="1" dirty="0">
                          <a:solidFill>
                            <a:schemeClr val="tx1"/>
                          </a:solidFill>
                          <a:latin typeface="Times New Roman" panose="02020603050405020304" pitchFamily="18" charset="0"/>
                          <a:cs typeface="Times New Roman" panose="02020603050405020304" pitchFamily="18" charset="0"/>
                        </a:rPr>
                        <a:t>2,701</a:t>
                      </a:r>
                    </a:p>
                  </a:txBody>
                  <a:tcPr>
                    <a:solidFill>
                      <a:schemeClr val="accent2"/>
                    </a:solidFill>
                  </a:tcPr>
                </a:tc>
                <a:extLst>
                  <a:ext uri="{0D108BD9-81ED-4DB2-BD59-A6C34878D82A}">
                    <a16:rowId xmlns:a16="http://schemas.microsoft.com/office/drawing/2014/main" val="1906756804"/>
                  </a:ext>
                </a:extLst>
              </a:tr>
              <a:tr h="717038">
                <a:tc>
                  <a:txBody>
                    <a:bodyPr/>
                    <a:lstStyle/>
                    <a:p>
                      <a:pPr algn="ctr"/>
                      <a:r>
                        <a:rPr lang="en-US" b="1" dirty="0">
                          <a:latin typeface="Times New Roman" panose="02020603050405020304" pitchFamily="18" charset="0"/>
                          <a:cs typeface="Times New Roman" panose="02020603050405020304" pitchFamily="18" charset="0"/>
                        </a:rPr>
                        <a:t>Fall 2017</a:t>
                      </a:r>
                    </a:p>
                  </a:txBody>
                  <a:tcPr>
                    <a:solidFill>
                      <a:schemeClr val="accent2"/>
                    </a:solidFill>
                  </a:tcPr>
                </a:tc>
                <a:tc>
                  <a:txBody>
                    <a:bodyPr/>
                    <a:lstStyle/>
                    <a:p>
                      <a:pPr algn="ctr"/>
                      <a:r>
                        <a:rPr lang="en-US" b="1" dirty="0">
                          <a:solidFill>
                            <a:schemeClr val="tx1"/>
                          </a:solidFill>
                          <a:latin typeface="Times New Roman" panose="02020603050405020304" pitchFamily="18" charset="0"/>
                          <a:cs typeface="Times New Roman" panose="02020603050405020304" pitchFamily="18" charset="0"/>
                        </a:rPr>
                        <a:t>3.185</a:t>
                      </a:r>
                    </a:p>
                  </a:txBody>
                  <a:tcPr>
                    <a:solidFill>
                      <a:schemeClr val="accent2"/>
                    </a:solidFill>
                  </a:tcPr>
                </a:tc>
                <a:extLst>
                  <a:ext uri="{0D108BD9-81ED-4DB2-BD59-A6C34878D82A}">
                    <a16:rowId xmlns:a16="http://schemas.microsoft.com/office/drawing/2014/main" val="4198520677"/>
                  </a:ext>
                </a:extLst>
              </a:tr>
              <a:tr h="717038">
                <a:tc>
                  <a:txBody>
                    <a:bodyPr/>
                    <a:lstStyle/>
                    <a:p>
                      <a:pPr algn="ctr"/>
                      <a:r>
                        <a:rPr lang="en-US" b="1" dirty="0">
                          <a:latin typeface="Times New Roman" panose="02020603050405020304" pitchFamily="18" charset="0"/>
                          <a:cs typeface="Times New Roman" panose="02020603050405020304" pitchFamily="18" charset="0"/>
                        </a:rPr>
                        <a:t>Spring 2018</a:t>
                      </a:r>
                    </a:p>
                  </a:txBody>
                  <a:tcPr>
                    <a:solidFill>
                      <a:schemeClr val="accent2"/>
                    </a:solidFill>
                  </a:tcPr>
                </a:tc>
                <a:tc>
                  <a:txBody>
                    <a:bodyPr/>
                    <a:lstStyle/>
                    <a:p>
                      <a:pPr algn="ctr"/>
                      <a:r>
                        <a:rPr lang="en-US" b="1" dirty="0">
                          <a:solidFill>
                            <a:schemeClr val="tx1"/>
                          </a:solidFill>
                          <a:latin typeface="Times New Roman" panose="02020603050405020304" pitchFamily="18" charset="0"/>
                          <a:cs typeface="Times New Roman" panose="02020603050405020304" pitchFamily="18" charset="0"/>
                        </a:rPr>
                        <a:t>2.876</a:t>
                      </a:r>
                    </a:p>
                  </a:txBody>
                  <a:tcPr>
                    <a:solidFill>
                      <a:schemeClr val="accent2"/>
                    </a:solidFill>
                  </a:tcPr>
                </a:tc>
                <a:extLst>
                  <a:ext uri="{0D108BD9-81ED-4DB2-BD59-A6C34878D82A}">
                    <a16:rowId xmlns:a16="http://schemas.microsoft.com/office/drawing/2014/main" val="906618642"/>
                  </a:ext>
                </a:extLst>
              </a:tr>
              <a:tr h="714820">
                <a:tc>
                  <a:txBody>
                    <a:bodyPr/>
                    <a:lstStyle/>
                    <a:p>
                      <a:pPr algn="ctr"/>
                      <a:r>
                        <a:rPr lang="en-US" b="1" dirty="0">
                          <a:latin typeface="Times New Roman" panose="02020603050405020304" pitchFamily="18" charset="0"/>
                          <a:cs typeface="Times New Roman" panose="02020603050405020304" pitchFamily="18" charset="0"/>
                        </a:rPr>
                        <a:t>Fall 2018</a:t>
                      </a:r>
                    </a:p>
                  </a:txBody>
                  <a:tcPr>
                    <a:solidFill>
                      <a:schemeClr val="accent2"/>
                    </a:solidFill>
                  </a:tcPr>
                </a:tc>
                <a:tc>
                  <a:txBody>
                    <a:bodyPr/>
                    <a:lstStyle/>
                    <a:p>
                      <a:pPr algn="ctr"/>
                      <a:r>
                        <a:rPr lang="en-US" b="1" dirty="0">
                          <a:solidFill>
                            <a:schemeClr val="tx1"/>
                          </a:solidFill>
                          <a:latin typeface="Times New Roman" panose="02020603050405020304" pitchFamily="18" charset="0"/>
                          <a:cs typeface="Times New Roman" panose="02020603050405020304" pitchFamily="18" charset="0"/>
                        </a:rPr>
                        <a:t>3,625</a:t>
                      </a:r>
                    </a:p>
                  </a:txBody>
                  <a:tcPr>
                    <a:solidFill>
                      <a:schemeClr val="accent2"/>
                    </a:solidFill>
                  </a:tcPr>
                </a:tc>
                <a:extLst>
                  <a:ext uri="{0D108BD9-81ED-4DB2-BD59-A6C34878D82A}">
                    <a16:rowId xmlns:a16="http://schemas.microsoft.com/office/drawing/2014/main" val="1037117227"/>
                  </a:ext>
                </a:extLst>
              </a:tr>
            </a:tbl>
          </a:graphicData>
        </a:graphic>
      </p:graphicFrame>
      <p:sp>
        <p:nvSpPr>
          <p:cNvPr id="5" name="TextBox 4">
            <a:extLst>
              <a:ext uri="{FF2B5EF4-FFF2-40B4-BE49-F238E27FC236}">
                <a16:creationId xmlns:a16="http://schemas.microsoft.com/office/drawing/2014/main" id="{90BE6E5B-2C5F-40C9-AED9-6DE1C4904406}"/>
              </a:ext>
            </a:extLst>
          </p:cNvPr>
          <p:cNvSpPr txBox="1"/>
          <p:nvPr/>
        </p:nvSpPr>
        <p:spPr>
          <a:xfrm>
            <a:off x="1965703" y="6263286"/>
            <a:ext cx="2637260" cy="338554"/>
          </a:xfrm>
          <a:prstGeom prst="rect">
            <a:avLst/>
          </a:prstGeom>
          <a:noFill/>
        </p:spPr>
        <p:txBody>
          <a:bodyPr wrap="none" rtlCol="0">
            <a:spAutoFit/>
          </a:bodyPr>
          <a:lstStyle/>
          <a:p>
            <a:r>
              <a:rPr lang="en-US" sz="1600" dirty="0">
                <a:latin typeface="Times New Roman" panose="02020603050405020304" pitchFamily="18" charset="0"/>
                <a:cs typeface="Times New Roman" panose="02020603050405020304" pitchFamily="18" charset="0"/>
              </a:rPr>
              <a:t>(Institutional Research, 2018)</a:t>
            </a:r>
          </a:p>
        </p:txBody>
      </p:sp>
    </p:spTree>
    <p:extLst>
      <p:ext uri="{BB962C8B-B14F-4D97-AF65-F5344CB8AC3E}">
        <p14:creationId xmlns:p14="http://schemas.microsoft.com/office/powerpoint/2010/main" val="2984063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6C1C0DC-7523-4D2E-862E-0A2C20BB3FE3}"/>
              </a:ext>
            </a:extLst>
          </p:cNvPr>
          <p:cNvSpPr/>
          <p:nvPr/>
        </p:nvSpPr>
        <p:spPr>
          <a:xfrm>
            <a:off x="818827" y="0"/>
            <a:ext cx="10554345" cy="3662541"/>
          </a:xfrm>
          <a:prstGeom prst="rect">
            <a:avLst/>
          </a:prstGeom>
        </p:spPr>
        <p:txBody>
          <a:bodyPr wrap="square">
            <a:spAutoFit/>
          </a:bodyPr>
          <a:lstStyle/>
          <a:p>
            <a:pPr algn="ctr"/>
            <a:r>
              <a:rPr lang="en-US" sz="3200" b="1" dirty="0">
                <a:solidFill>
                  <a:srgbClr val="990000"/>
                </a:solidFill>
                <a:cs typeface="Times New Roman" panose="02020603050405020304" pitchFamily="18" charset="0"/>
              </a:rPr>
              <a:t>Sampling Procedures</a:t>
            </a:r>
          </a:p>
          <a:p>
            <a:endParaRPr lang="en-US" sz="3200" b="1" dirty="0">
              <a:solidFill>
                <a:srgbClr val="99000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800" i="1" dirty="0">
                <a:solidFill>
                  <a:srgbClr val="990000"/>
                </a:solidFill>
                <a:cs typeface="Times New Roman" panose="02020603050405020304" pitchFamily="18" charset="0"/>
              </a:rPr>
              <a:t>Convenience sampling approach (participants already used treatment)</a:t>
            </a:r>
          </a:p>
          <a:p>
            <a:pPr marL="342900" indent="-342900">
              <a:buFont typeface="Arial" panose="020B0604020202020204" pitchFamily="34" charset="0"/>
              <a:buChar char="•"/>
            </a:pPr>
            <a:endParaRPr lang="en-US" sz="2800" i="1" dirty="0">
              <a:solidFill>
                <a:srgbClr val="990000"/>
              </a:solidFill>
              <a:cs typeface="Times New Roman" panose="02020603050405020304" pitchFamily="18" charset="0"/>
            </a:endParaRPr>
          </a:p>
          <a:p>
            <a:endParaRPr lang="en-US" sz="2800" i="1" dirty="0">
              <a:solidFill>
                <a:srgbClr val="990000"/>
              </a:solidFill>
              <a:cs typeface="Times New Roman" panose="02020603050405020304" pitchFamily="18" charset="0"/>
            </a:endParaRPr>
          </a:p>
          <a:p>
            <a:pPr marL="342900" indent="-342900">
              <a:buFont typeface="Arial" panose="020B0604020202020204" pitchFamily="34" charset="0"/>
              <a:buChar char="•"/>
            </a:pPr>
            <a:r>
              <a:rPr lang="en-US" sz="2800" i="1" dirty="0">
                <a:solidFill>
                  <a:srgbClr val="990000"/>
                </a:solidFill>
                <a:cs typeface="Times New Roman" panose="02020603050405020304" pitchFamily="18" charset="0"/>
              </a:rPr>
              <a:t>Inclusion/Exclusion Criteria</a:t>
            </a:r>
          </a:p>
          <a:p>
            <a:endParaRPr lang="en-US" sz="28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7891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0A79569-0E6B-41C5-B18D-39BFBCE0B8AE}"/>
              </a:ext>
            </a:extLst>
          </p:cNvPr>
          <p:cNvSpPr txBox="1"/>
          <p:nvPr/>
        </p:nvSpPr>
        <p:spPr>
          <a:xfrm>
            <a:off x="613612" y="0"/>
            <a:ext cx="10948736" cy="4770537"/>
          </a:xfrm>
          <a:prstGeom prst="rect">
            <a:avLst/>
          </a:prstGeom>
          <a:noFill/>
        </p:spPr>
        <p:txBody>
          <a:bodyPr wrap="square" rtlCol="0">
            <a:spAutoFit/>
          </a:bodyPr>
          <a:lstStyle/>
          <a:p>
            <a:pPr algn="ctr"/>
            <a:r>
              <a:rPr lang="en-US" sz="2800" b="1" dirty="0">
                <a:solidFill>
                  <a:srgbClr val="990000"/>
                </a:solidFill>
                <a:cs typeface="Times New Roman" panose="02020603050405020304" pitchFamily="18" charset="0"/>
              </a:rPr>
              <a:t>Research Questions</a:t>
            </a:r>
          </a:p>
          <a:p>
            <a:endParaRPr lang="en-US" b="1" dirty="0">
              <a:solidFill>
                <a:srgbClr val="990000"/>
              </a:solidFill>
              <a:latin typeface="Times New Roman" panose="02020603050405020304" pitchFamily="18" charset="0"/>
              <a:cs typeface="Times New Roman" panose="02020603050405020304" pitchFamily="18" charset="0"/>
            </a:endParaRPr>
          </a:p>
          <a:p>
            <a:endParaRPr lang="en-US" dirty="0">
              <a:solidFill>
                <a:srgbClr val="990000"/>
              </a:solidFill>
              <a:latin typeface="Times New Roman" panose="02020603050405020304" pitchFamily="18" charset="0"/>
              <a:cs typeface="Times New Roman" panose="02020603050405020304" pitchFamily="18" charset="0"/>
            </a:endParaRPr>
          </a:p>
          <a:p>
            <a:endParaRPr lang="en-US" dirty="0">
              <a:solidFill>
                <a:srgbClr val="990000"/>
              </a:solidFill>
              <a:latin typeface="Times New Roman" panose="02020603050405020304" pitchFamily="18" charset="0"/>
              <a:cs typeface="Times New Roman" panose="02020603050405020304" pitchFamily="18" charset="0"/>
            </a:endParaRPr>
          </a:p>
          <a:p>
            <a:endParaRPr lang="en-US" dirty="0">
              <a:solidFill>
                <a:srgbClr val="990000"/>
              </a:solidFill>
              <a:latin typeface="Times New Roman" panose="02020603050405020304" pitchFamily="18" charset="0"/>
              <a:cs typeface="Times New Roman" panose="02020603050405020304" pitchFamily="18" charset="0"/>
            </a:endParaRPr>
          </a:p>
          <a:p>
            <a:r>
              <a:rPr lang="en-US" sz="2400" b="1" dirty="0">
                <a:solidFill>
                  <a:srgbClr val="990000"/>
                </a:solidFill>
                <a:cs typeface="Times New Roman" panose="02020603050405020304" pitchFamily="18" charset="0"/>
              </a:rPr>
              <a:t>Research Question 1</a:t>
            </a:r>
            <a:r>
              <a:rPr lang="en-US" sz="2400" dirty="0">
                <a:solidFill>
                  <a:srgbClr val="990000"/>
                </a:solidFill>
                <a:cs typeface="Times New Roman" panose="02020603050405020304" pitchFamily="18" charset="0"/>
              </a:rPr>
              <a:t>: Do student veterans who receive veteran peer-tutoring services significantly outperform student veterans not utilizing veteran peer-tutoring services when measured by mathematics grades for each of four semesters?</a:t>
            </a:r>
            <a:r>
              <a:rPr lang="en-US" sz="2400" i="1" dirty="0">
                <a:solidFill>
                  <a:srgbClr val="990000"/>
                </a:solidFill>
                <a:cs typeface="Times New Roman" panose="02020603050405020304" pitchFamily="18" charset="0"/>
              </a:rPr>
              <a:t> </a:t>
            </a:r>
          </a:p>
          <a:p>
            <a:endParaRPr lang="en-US" sz="2400" dirty="0">
              <a:solidFill>
                <a:srgbClr val="990000"/>
              </a:solidFill>
              <a:cs typeface="Times New Roman" panose="02020603050405020304" pitchFamily="18" charset="0"/>
            </a:endParaRPr>
          </a:p>
          <a:p>
            <a:r>
              <a:rPr lang="en-US" sz="2400" b="1" dirty="0">
                <a:solidFill>
                  <a:srgbClr val="990000"/>
                </a:solidFill>
                <a:cs typeface="Times New Roman" panose="02020603050405020304" pitchFamily="18" charset="0"/>
              </a:rPr>
              <a:t>Research Question 2</a:t>
            </a:r>
            <a:r>
              <a:rPr lang="en-US" sz="2400" dirty="0">
                <a:solidFill>
                  <a:srgbClr val="990000"/>
                </a:solidFill>
                <a:cs typeface="Times New Roman" panose="02020603050405020304" pitchFamily="18" charset="0"/>
              </a:rPr>
              <a:t>:  For student veterans in the treatment group, is there a statistically significant relationship between the number of visits to the veteran peer-tutoring program and mathematics course grades? </a:t>
            </a:r>
            <a:r>
              <a:rPr lang="en-US" sz="2400" dirty="0">
                <a:cs typeface="Times New Roman" panose="02020603050405020304" pitchFamily="18" charset="0"/>
              </a:rPr>
              <a:t> </a:t>
            </a:r>
          </a:p>
          <a:p>
            <a:endParaRPr lang="en-US" dirty="0"/>
          </a:p>
          <a:p>
            <a:endParaRPr lang="en-US" dirty="0"/>
          </a:p>
        </p:txBody>
      </p:sp>
    </p:spTree>
    <p:extLst>
      <p:ext uri="{BB962C8B-B14F-4D97-AF65-F5344CB8AC3E}">
        <p14:creationId xmlns:p14="http://schemas.microsoft.com/office/powerpoint/2010/main" val="931952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p:nvSpPr>
        <p:spPr>
          <a:xfrm>
            <a:off x="0" y="0"/>
            <a:ext cx="1784912" cy="584775"/>
          </a:xfrm>
          <a:prstGeom prst="rect">
            <a:avLst/>
          </a:prstGeom>
          <a:noFill/>
        </p:spPr>
        <p:txBody>
          <a:bodyPr wrap="none" rtlCol="0">
            <a:spAutoFit/>
          </a:bodyPr>
          <a:lstStyle/>
          <a:p>
            <a:r>
              <a:rPr lang="en-US" sz="3200" b="1" dirty="0">
                <a:solidFill>
                  <a:srgbClr val="990000"/>
                </a:solidFill>
                <a:cs typeface="Times New Roman" panose="02020603050405020304" pitchFamily="18" charset="0"/>
              </a:rPr>
              <a:t>Matching</a:t>
            </a:r>
          </a:p>
        </p:txBody>
      </p:sp>
      <p:graphicFrame>
        <p:nvGraphicFramePr>
          <p:cNvPr id="3" name="Table 2"/>
          <p:cNvGraphicFramePr>
            <a:graphicFrameLocks noGrp="1"/>
          </p:cNvGraphicFramePr>
          <p:nvPr>
            <p:extLst>
              <p:ext uri="{D42A27DB-BD31-4B8C-83A1-F6EECF244321}">
                <p14:modId xmlns:p14="http://schemas.microsoft.com/office/powerpoint/2010/main" val="4235122496"/>
              </p:ext>
            </p:extLst>
          </p:nvPr>
        </p:nvGraphicFramePr>
        <p:xfrm>
          <a:off x="2107481" y="0"/>
          <a:ext cx="9882552" cy="6789089"/>
        </p:xfrm>
        <a:graphic>
          <a:graphicData uri="http://schemas.openxmlformats.org/drawingml/2006/table">
            <a:tbl>
              <a:tblPr firstRow="1" firstCol="1" bandRow="1">
                <a:tableStyleId>{5C22544A-7EE6-4342-B048-85BDC9FD1C3A}</a:tableStyleId>
              </a:tblPr>
              <a:tblGrid>
                <a:gridCol w="3651866">
                  <a:extLst>
                    <a:ext uri="{9D8B030D-6E8A-4147-A177-3AD203B41FA5}">
                      <a16:colId xmlns:a16="http://schemas.microsoft.com/office/drawing/2014/main" val="1365676233"/>
                    </a:ext>
                  </a:extLst>
                </a:gridCol>
                <a:gridCol w="2590571">
                  <a:extLst>
                    <a:ext uri="{9D8B030D-6E8A-4147-A177-3AD203B41FA5}">
                      <a16:colId xmlns:a16="http://schemas.microsoft.com/office/drawing/2014/main" val="2680267371"/>
                    </a:ext>
                  </a:extLst>
                </a:gridCol>
                <a:gridCol w="1857261">
                  <a:extLst>
                    <a:ext uri="{9D8B030D-6E8A-4147-A177-3AD203B41FA5}">
                      <a16:colId xmlns:a16="http://schemas.microsoft.com/office/drawing/2014/main" val="2174639604"/>
                    </a:ext>
                  </a:extLst>
                </a:gridCol>
                <a:gridCol w="1782854">
                  <a:extLst>
                    <a:ext uri="{9D8B030D-6E8A-4147-A177-3AD203B41FA5}">
                      <a16:colId xmlns:a16="http://schemas.microsoft.com/office/drawing/2014/main" val="563150599"/>
                    </a:ext>
                  </a:extLst>
                </a:gridCol>
              </a:tblGrid>
              <a:tr h="750998">
                <a:tc gridSpan="4">
                  <a:txBody>
                    <a:bodyPr/>
                    <a:lstStyle/>
                    <a:p>
                      <a:pPr marL="0" marR="0" algn="l">
                        <a:lnSpc>
                          <a:spcPct val="107000"/>
                        </a:lnSpc>
                        <a:spcBef>
                          <a:spcPts val="0"/>
                        </a:spcBef>
                        <a:spcAft>
                          <a:spcPts val="1060"/>
                        </a:spcAft>
                      </a:pPr>
                      <a:r>
                        <a:rPr lang="en-US" sz="2400" dirty="0">
                          <a:effectLst/>
                          <a:latin typeface="+mn-lt"/>
                          <a:cs typeface="Times New Roman" panose="02020603050405020304" pitchFamily="18" charset="0"/>
                        </a:rPr>
                        <a:t>Participation Demographic Data</a:t>
                      </a:r>
                      <a:endParaRPr lang="en-US" sz="2400" dirty="0">
                        <a:effectLst/>
                        <a:latin typeface="+mn-lt"/>
                        <a:ea typeface="Calibri" panose="020F0502020204030204" pitchFamily="34" charset="0"/>
                        <a:cs typeface="Times New Roman" panose="02020603050405020304" pitchFamily="18" charset="0"/>
                      </a:endParaRPr>
                    </a:p>
                  </a:txBody>
                  <a:tcPr marL="0" marR="73025" marT="3429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32417078"/>
                  </a:ext>
                </a:extLst>
              </a:tr>
              <a:tr h="750998">
                <a:tc>
                  <a:txBody>
                    <a:bodyPr/>
                    <a:lstStyle/>
                    <a:p>
                      <a:pPr marL="932815" marR="0" algn="l">
                        <a:lnSpc>
                          <a:spcPct val="107000"/>
                        </a:lnSpc>
                        <a:spcBef>
                          <a:spcPts val="0"/>
                        </a:spcBef>
                        <a:spcAft>
                          <a:spcPts val="1060"/>
                        </a:spcAft>
                      </a:pPr>
                      <a:r>
                        <a:rPr lang="en-US" sz="2400" dirty="0">
                          <a:effectLst/>
                          <a:latin typeface="+mn-lt"/>
                          <a:cs typeface="Times New Roman" panose="02020603050405020304" pitchFamily="18" charset="0"/>
                        </a:rPr>
                        <a:t> </a:t>
                      </a:r>
                    </a:p>
                    <a:p>
                      <a:pPr marL="579120" marR="0" algn="l">
                        <a:lnSpc>
                          <a:spcPct val="107000"/>
                        </a:lnSpc>
                        <a:spcBef>
                          <a:spcPts val="0"/>
                        </a:spcBef>
                        <a:spcAft>
                          <a:spcPts val="800"/>
                        </a:spcAft>
                      </a:pPr>
                      <a:r>
                        <a:rPr lang="en-US" sz="2400" dirty="0">
                          <a:effectLst/>
                          <a:latin typeface="+mn-lt"/>
                          <a:cs typeface="Times New Roman" panose="02020603050405020304" pitchFamily="18" charset="0"/>
                        </a:rPr>
                        <a:t>Characteristic </a:t>
                      </a:r>
                      <a:endParaRPr lang="en-US" sz="2400" dirty="0">
                        <a:blipFill>
                          <a:blip r:embed="rId3"/>
                          <a:tile tx="0" ty="0" sx="100000" sy="100000" flip="none" algn="tl"/>
                        </a:blipFill>
                        <a:effectLst/>
                        <a:latin typeface="+mn-lt"/>
                        <a:ea typeface="Calibri" panose="020F0502020204030204" pitchFamily="34" charset="0"/>
                        <a:cs typeface="Times New Roman" panose="02020603050405020304" pitchFamily="18" charset="0"/>
                      </a:endParaRPr>
                    </a:p>
                  </a:txBody>
                  <a:tcPr marL="0" marR="73025" marT="34290" marB="0"/>
                </a:tc>
                <a:tc>
                  <a:txBody>
                    <a:bodyPr/>
                    <a:lstStyle/>
                    <a:p>
                      <a:pPr marL="0" marR="0" algn="l">
                        <a:lnSpc>
                          <a:spcPct val="107000"/>
                        </a:lnSpc>
                        <a:spcBef>
                          <a:spcPts val="0"/>
                        </a:spcBef>
                        <a:spcAft>
                          <a:spcPts val="1060"/>
                        </a:spcAft>
                      </a:pPr>
                      <a:r>
                        <a:rPr lang="en-US" sz="2400" dirty="0">
                          <a:effectLst/>
                          <a:latin typeface="+mn-lt"/>
                          <a:cs typeface="Times New Roman" panose="02020603050405020304" pitchFamily="18" charset="0"/>
                        </a:rPr>
                        <a:t>Control </a:t>
                      </a:r>
                    </a:p>
                    <a:p>
                      <a:pPr marL="105410" marR="0" algn="l">
                        <a:lnSpc>
                          <a:spcPct val="107000"/>
                        </a:lnSpc>
                        <a:spcBef>
                          <a:spcPts val="0"/>
                        </a:spcBef>
                        <a:spcAft>
                          <a:spcPts val="800"/>
                        </a:spcAft>
                      </a:pPr>
                      <a:r>
                        <a:rPr lang="en-US" sz="2400" dirty="0">
                          <a:effectLst/>
                          <a:latin typeface="+mn-lt"/>
                          <a:cs typeface="Times New Roman" panose="02020603050405020304" pitchFamily="18" charset="0"/>
                        </a:rPr>
                        <a:t>(n = 28) </a:t>
                      </a:r>
                      <a:endParaRPr lang="en-US" sz="2400" dirty="0">
                        <a:effectLst/>
                        <a:latin typeface="+mn-lt"/>
                        <a:ea typeface="Calibri" panose="020F0502020204030204" pitchFamily="34" charset="0"/>
                        <a:cs typeface="Times New Roman" panose="02020603050405020304" pitchFamily="18" charset="0"/>
                      </a:endParaRPr>
                    </a:p>
                  </a:txBody>
                  <a:tcPr marL="0" marR="73025" marT="34290" marB="0"/>
                </a:tc>
                <a:tc>
                  <a:txBody>
                    <a:bodyPr/>
                    <a:lstStyle/>
                    <a:p>
                      <a:pPr marL="0" marR="0" algn="l">
                        <a:lnSpc>
                          <a:spcPct val="107000"/>
                        </a:lnSpc>
                        <a:spcBef>
                          <a:spcPts val="0"/>
                        </a:spcBef>
                        <a:spcAft>
                          <a:spcPts val="1060"/>
                        </a:spcAft>
                      </a:pPr>
                      <a:r>
                        <a:rPr lang="en-US" sz="2400" dirty="0">
                          <a:effectLst/>
                          <a:latin typeface="+mn-lt"/>
                          <a:cs typeface="Times New Roman" panose="02020603050405020304" pitchFamily="18" charset="0"/>
                        </a:rPr>
                        <a:t>Treatment </a:t>
                      </a:r>
                    </a:p>
                    <a:p>
                      <a:pPr marL="137160" marR="0" algn="l">
                        <a:lnSpc>
                          <a:spcPct val="107000"/>
                        </a:lnSpc>
                        <a:spcBef>
                          <a:spcPts val="0"/>
                        </a:spcBef>
                        <a:spcAft>
                          <a:spcPts val="800"/>
                        </a:spcAft>
                      </a:pPr>
                      <a:r>
                        <a:rPr lang="en-US" sz="2400" dirty="0">
                          <a:effectLst/>
                          <a:latin typeface="+mn-lt"/>
                          <a:cs typeface="Times New Roman" panose="02020603050405020304" pitchFamily="18" charset="0"/>
                        </a:rPr>
                        <a:t>(n = 28) </a:t>
                      </a:r>
                      <a:endParaRPr lang="en-US" sz="2400" dirty="0">
                        <a:effectLst/>
                        <a:latin typeface="+mn-lt"/>
                        <a:ea typeface="Calibri" panose="020F0502020204030204" pitchFamily="34" charset="0"/>
                        <a:cs typeface="Times New Roman" panose="02020603050405020304" pitchFamily="18" charset="0"/>
                      </a:endParaRPr>
                    </a:p>
                  </a:txBody>
                  <a:tcPr marL="0" marR="73025" marT="34290" marB="0"/>
                </a:tc>
                <a:tc>
                  <a:txBody>
                    <a:bodyPr/>
                    <a:lstStyle/>
                    <a:p>
                      <a:pPr marL="0" marR="0" algn="l">
                        <a:lnSpc>
                          <a:spcPct val="107000"/>
                        </a:lnSpc>
                        <a:spcBef>
                          <a:spcPts val="0"/>
                        </a:spcBef>
                        <a:spcAft>
                          <a:spcPts val="1060"/>
                        </a:spcAft>
                      </a:pPr>
                      <a:r>
                        <a:rPr lang="en-US" sz="2400" dirty="0">
                          <a:effectLst/>
                          <a:latin typeface="+mn-lt"/>
                          <a:cs typeface="Times New Roman" panose="02020603050405020304" pitchFamily="18" charset="0"/>
                        </a:rPr>
                        <a:t>Total</a:t>
                      </a:r>
                    </a:p>
                    <a:p>
                      <a:pPr marL="0" marR="0" algn="l">
                        <a:lnSpc>
                          <a:spcPct val="107000"/>
                        </a:lnSpc>
                        <a:spcBef>
                          <a:spcPts val="0"/>
                        </a:spcBef>
                        <a:spcAft>
                          <a:spcPts val="1060"/>
                        </a:spcAft>
                      </a:pPr>
                      <a:r>
                        <a:rPr lang="en-US" sz="2400" dirty="0">
                          <a:effectLst/>
                          <a:latin typeface="+mn-lt"/>
                          <a:cs typeface="Times New Roman" panose="02020603050405020304" pitchFamily="18" charset="0"/>
                        </a:rPr>
                        <a:t>(n=56)</a:t>
                      </a:r>
                      <a:endParaRPr lang="en-US" sz="2400" dirty="0">
                        <a:effectLst/>
                        <a:latin typeface="+mn-lt"/>
                        <a:ea typeface="Calibri" panose="020F0502020204030204" pitchFamily="34" charset="0"/>
                        <a:cs typeface="Times New Roman" panose="02020603050405020304" pitchFamily="18" charset="0"/>
                      </a:endParaRPr>
                    </a:p>
                  </a:txBody>
                  <a:tcPr marL="0" marR="73025" marT="34290" marB="0"/>
                </a:tc>
                <a:extLst>
                  <a:ext uri="{0D108BD9-81ED-4DB2-BD59-A6C34878D82A}">
                    <a16:rowId xmlns:a16="http://schemas.microsoft.com/office/drawing/2014/main" val="2489230506"/>
                  </a:ext>
                </a:extLst>
              </a:tr>
              <a:tr h="1043815">
                <a:tc>
                  <a:txBody>
                    <a:bodyPr/>
                    <a:lstStyle/>
                    <a:p>
                      <a:pPr marL="77470" marR="0" algn="l">
                        <a:lnSpc>
                          <a:spcPct val="107000"/>
                        </a:lnSpc>
                        <a:spcBef>
                          <a:spcPts val="0"/>
                        </a:spcBef>
                        <a:spcAft>
                          <a:spcPts val="1060"/>
                        </a:spcAft>
                      </a:pPr>
                      <a:r>
                        <a:rPr lang="en-US" sz="2400">
                          <a:effectLst/>
                          <a:latin typeface="+mn-lt"/>
                          <a:cs typeface="Times New Roman" panose="02020603050405020304" pitchFamily="18" charset="0"/>
                        </a:rPr>
                        <a:t>Gender </a:t>
                      </a:r>
                    </a:p>
                    <a:p>
                      <a:pPr marL="77470" marR="0" algn="l">
                        <a:lnSpc>
                          <a:spcPct val="107000"/>
                        </a:lnSpc>
                        <a:spcBef>
                          <a:spcPts val="0"/>
                        </a:spcBef>
                        <a:spcAft>
                          <a:spcPts val="1045"/>
                        </a:spcAft>
                      </a:pPr>
                      <a:r>
                        <a:rPr lang="en-US" sz="2400">
                          <a:effectLst/>
                          <a:latin typeface="+mn-lt"/>
                          <a:cs typeface="Times New Roman" panose="02020603050405020304" pitchFamily="18" charset="0"/>
                        </a:rPr>
                        <a:t>     Female </a:t>
                      </a:r>
                    </a:p>
                    <a:p>
                      <a:pPr marL="77470" marR="0" algn="l">
                        <a:lnSpc>
                          <a:spcPct val="107000"/>
                        </a:lnSpc>
                        <a:spcBef>
                          <a:spcPts val="0"/>
                        </a:spcBef>
                        <a:spcAft>
                          <a:spcPts val="800"/>
                        </a:spcAft>
                      </a:pPr>
                      <a:r>
                        <a:rPr lang="en-US" sz="2400">
                          <a:effectLst/>
                          <a:latin typeface="+mn-lt"/>
                          <a:cs typeface="Times New Roman" panose="02020603050405020304" pitchFamily="18" charset="0"/>
                        </a:rPr>
                        <a:t>     Male </a:t>
                      </a:r>
                      <a:endParaRPr lang="en-US" sz="2400">
                        <a:effectLst/>
                        <a:latin typeface="+mn-lt"/>
                        <a:ea typeface="Calibri" panose="020F0502020204030204" pitchFamily="34" charset="0"/>
                        <a:cs typeface="Times New Roman" panose="02020603050405020304" pitchFamily="18" charset="0"/>
                      </a:endParaRPr>
                    </a:p>
                  </a:txBody>
                  <a:tcPr marL="0" marR="73025" marT="34290" marB="0"/>
                </a:tc>
                <a:tc>
                  <a:txBody>
                    <a:bodyPr/>
                    <a:lstStyle/>
                    <a:p>
                      <a:pPr marL="309245" marR="0" algn="l">
                        <a:lnSpc>
                          <a:spcPct val="107000"/>
                        </a:lnSpc>
                        <a:spcBef>
                          <a:spcPts val="0"/>
                        </a:spcBef>
                        <a:spcAft>
                          <a:spcPts val="1060"/>
                        </a:spcAft>
                      </a:pPr>
                      <a:r>
                        <a:rPr lang="en-US" sz="2400">
                          <a:effectLst/>
                          <a:latin typeface="+mn-lt"/>
                          <a:cs typeface="Times New Roman" panose="02020603050405020304" pitchFamily="18" charset="0"/>
                        </a:rPr>
                        <a:t> </a:t>
                      </a:r>
                    </a:p>
                    <a:p>
                      <a:pPr marL="71755" marR="0" algn="l">
                        <a:lnSpc>
                          <a:spcPct val="107000"/>
                        </a:lnSpc>
                        <a:spcBef>
                          <a:spcPts val="0"/>
                        </a:spcBef>
                        <a:spcAft>
                          <a:spcPts val="1045"/>
                        </a:spcAft>
                      </a:pPr>
                      <a:r>
                        <a:rPr lang="en-US" sz="2400">
                          <a:effectLst/>
                          <a:latin typeface="+mn-lt"/>
                          <a:cs typeface="Times New Roman" panose="02020603050405020304" pitchFamily="18" charset="0"/>
                        </a:rPr>
                        <a:t> 5 (22%) </a:t>
                      </a:r>
                    </a:p>
                    <a:p>
                      <a:pPr marL="103505" marR="0" algn="l">
                        <a:lnSpc>
                          <a:spcPct val="107000"/>
                        </a:lnSpc>
                        <a:spcBef>
                          <a:spcPts val="0"/>
                        </a:spcBef>
                        <a:spcAft>
                          <a:spcPts val="800"/>
                        </a:spcAft>
                      </a:pPr>
                      <a:r>
                        <a:rPr lang="en-US" sz="2400">
                          <a:effectLst/>
                          <a:latin typeface="+mn-lt"/>
                          <a:cs typeface="Times New Roman" panose="02020603050405020304" pitchFamily="18" charset="0"/>
                        </a:rPr>
                        <a:t>23 (78%) </a:t>
                      </a:r>
                      <a:endParaRPr lang="en-US" sz="2400">
                        <a:effectLst/>
                        <a:latin typeface="+mn-lt"/>
                        <a:ea typeface="Calibri" panose="020F0502020204030204" pitchFamily="34" charset="0"/>
                        <a:cs typeface="Times New Roman" panose="02020603050405020304" pitchFamily="18" charset="0"/>
                      </a:endParaRPr>
                    </a:p>
                  </a:txBody>
                  <a:tcPr marL="0" marR="73025" marT="34290" marB="0"/>
                </a:tc>
                <a:tc>
                  <a:txBody>
                    <a:bodyPr/>
                    <a:lstStyle/>
                    <a:p>
                      <a:pPr marL="341630" marR="0" algn="l">
                        <a:lnSpc>
                          <a:spcPct val="107000"/>
                        </a:lnSpc>
                        <a:spcBef>
                          <a:spcPts val="0"/>
                        </a:spcBef>
                        <a:spcAft>
                          <a:spcPts val="1060"/>
                        </a:spcAft>
                      </a:pPr>
                      <a:r>
                        <a:rPr lang="en-US" sz="2400">
                          <a:effectLst/>
                          <a:latin typeface="+mn-lt"/>
                          <a:cs typeface="Times New Roman" panose="02020603050405020304" pitchFamily="18" charset="0"/>
                        </a:rPr>
                        <a:t> </a:t>
                      </a:r>
                    </a:p>
                    <a:p>
                      <a:pPr marL="103505" marR="0" algn="l">
                        <a:lnSpc>
                          <a:spcPct val="107000"/>
                        </a:lnSpc>
                        <a:spcBef>
                          <a:spcPts val="0"/>
                        </a:spcBef>
                        <a:spcAft>
                          <a:spcPts val="1045"/>
                        </a:spcAft>
                      </a:pPr>
                      <a:r>
                        <a:rPr lang="en-US" sz="2400">
                          <a:effectLst/>
                          <a:latin typeface="+mn-lt"/>
                          <a:cs typeface="Times New Roman" panose="02020603050405020304" pitchFamily="18" charset="0"/>
                        </a:rPr>
                        <a:t> 5 (22%) </a:t>
                      </a:r>
                    </a:p>
                    <a:p>
                      <a:pPr marL="135890" marR="0" algn="l">
                        <a:lnSpc>
                          <a:spcPct val="107000"/>
                        </a:lnSpc>
                        <a:spcBef>
                          <a:spcPts val="0"/>
                        </a:spcBef>
                        <a:spcAft>
                          <a:spcPts val="800"/>
                        </a:spcAft>
                      </a:pPr>
                      <a:r>
                        <a:rPr lang="en-US" sz="2400">
                          <a:effectLst/>
                          <a:latin typeface="+mn-lt"/>
                          <a:cs typeface="Times New Roman" panose="02020603050405020304" pitchFamily="18" charset="0"/>
                        </a:rPr>
                        <a:t>23 (78%) </a:t>
                      </a:r>
                      <a:endParaRPr lang="en-US" sz="2400">
                        <a:effectLst/>
                        <a:latin typeface="+mn-lt"/>
                        <a:ea typeface="Calibri" panose="020F0502020204030204" pitchFamily="34" charset="0"/>
                        <a:cs typeface="Times New Roman" panose="02020603050405020304" pitchFamily="18" charset="0"/>
                      </a:endParaRPr>
                    </a:p>
                  </a:txBody>
                  <a:tcPr marL="0" marR="73025" marT="34290" marB="0"/>
                </a:tc>
                <a:tc>
                  <a:txBody>
                    <a:bodyPr/>
                    <a:lstStyle/>
                    <a:p>
                      <a:pPr marL="341630" marR="0" algn="ctr">
                        <a:lnSpc>
                          <a:spcPct val="107000"/>
                        </a:lnSpc>
                        <a:spcBef>
                          <a:spcPts val="0"/>
                        </a:spcBef>
                        <a:spcAft>
                          <a:spcPts val="1060"/>
                        </a:spcAft>
                      </a:pPr>
                      <a:r>
                        <a:rPr lang="en-US" sz="2400" dirty="0">
                          <a:effectLst/>
                          <a:latin typeface="+mn-lt"/>
                          <a:cs typeface="Times New Roman" panose="02020603050405020304" pitchFamily="18" charset="0"/>
                        </a:rPr>
                        <a:t> </a:t>
                      </a:r>
                    </a:p>
                    <a:p>
                      <a:pPr marL="341630" marR="0" algn="l">
                        <a:lnSpc>
                          <a:spcPct val="107000"/>
                        </a:lnSpc>
                        <a:spcBef>
                          <a:spcPts val="0"/>
                        </a:spcBef>
                        <a:spcAft>
                          <a:spcPts val="1060"/>
                        </a:spcAft>
                      </a:pPr>
                      <a:r>
                        <a:rPr lang="en-US" sz="2400" dirty="0">
                          <a:effectLst/>
                          <a:latin typeface="+mn-lt"/>
                          <a:cs typeface="Times New Roman" panose="02020603050405020304" pitchFamily="18" charset="0"/>
                        </a:rPr>
                        <a:t>10</a:t>
                      </a:r>
                    </a:p>
                    <a:p>
                      <a:pPr marL="341630" marR="0" algn="l">
                        <a:lnSpc>
                          <a:spcPct val="107000"/>
                        </a:lnSpc>
                        <a:spcBef>
                          <a:spcPts val="0"/>
                        </a:spcBef>
                        <a:spcAft>
                          <a:spcPts val="1060"/>
                        </a:spcAft>
                      </a:pPr>
                      <a:r>
                        <a:rPr lang="en-US" sz="2400" dirty="0">
                          <a:effectLst/>
                          <a:latin typeface="+mn-lt"/>
                          <a:cs typeface="Times New Roman" panose="02020603050405020304" pitchFamily="18" charset="0"/>
                        </a:rPr>
                        <a:t>46</a:t>
                      </a:r>
                      <a:endParaRPr lang="en-US" sz="2400" dirty="0">
                        <a:effectLst/>
                        <a:latin typeface="+mn-lt"/>
                        <a:ea typeface="Calibri" panose="020F0502020204030204" pitchFamily="34" charset="0"/>
                        <a:cs typeface="Times New Roman" panose="02020603050405020304" pitchFamily="18" charset="0"/>
                      </a:endParaRPr>
                    </a:p>
                  </a:txBody>
                  <a:tcPr marL="0" marR="73025" marT="34290" marB="0"/>
                </a:tc>
                <a:extLst>
                  <a:ext uri="{0D108BD9-81ED-4DB2-BD59-A6C34878D82A}">
                    <a16:rowId xmlns:a16="http://schemas.microsoft.com/office/drawing/2014/main" val="3637600336"/>
                  </a:ext>
                </a:extLst>
              </a:tr>
              <a:tr h="1043815">
                <a:tc>
                  <a:txBody>
                    <a:bodyPr/>
                    <a:lstStyle/>
                    <a:p>
                      <a:pPr marL="77470" marR="0" algn="l">
                        <a:lnSpc>
                          <a:spcPct val="107000"/>
                        </a:lnSpc>
                        <a:spcBef>
                          <a:spcPts val="0"/>
                        </a:spcBef>
                        <a:spcAft>
                          <a:spcPts val="1060"/>
                        </a:spcAft>
                      </a:pPr>
                      <a:r>
                        <a:rPr lang="en-US" sz="2400">
                          <a:effectLst/>
                          <a:latin typeface="+mn-lt"/>
                          <a:cs typeface="Times New Roman" panose="02020603050405020304" pitchFamily="18" charset="0"/>
                        </a:rPr>
                        <a:t>     Total</a:t>
                      </a:r>
                      <a:endParaRPr lang="en-US" sz="2400">
                        <a:effectLst/>
                        <a:latin typeface="+mn-lt"/>
                        <a:ea typeface="Calibri" panose="020F0502020204030204" pitchFamily="34" charset="0"/>
                        <a:cs typeface="Times New Roman" panose="02020603050405020304" pitchFamily="18" charset="0"/>
                      </a:endParaRPr>
                    </a:p>
                  </a:txBody>
                  <a:tcPr marL="0" marR="73025" marT="34290" marB="0"/>
                </a:tc>
                <a:tc>
                  <a:txBody>
                    <a:bodyPr/>
                    <a:lstStyle/>
                    <a:p>
                      <a:pPr marL="0" marR="0" algn="l">
                        <a:lnSpc>
                          <a:spcPct val="107000"/>
                        </a:lnSpc>
                        <a:spcBef>
                          <a:spcPts val="0"/>
                        </a:spcBef>
                        <a:spcAft>
                          <a:spcPts val="1060"/>
                        </a:spcAft>
                      </a:pPr>
                      <a:r>
                        <a:rPr lang="en-US" sz="2400">
                          <a:effectLst/>
                          <a:latin typeface="+mn-lt"/>
                          <a:cs typeface="Times New Roman" panose="02020603050405020304" pitchFamily="18" charset="0"/>
                        </a:rPr>
                        <a:t>   28</a:t>
                      </a:r>
                      <a:endParaRPr lang="en-US" sz="2400">
                        <a:effectLst/>
                        <a:latin typeface="+mn-lt"/>
                        <a:ea typeface="Calibri" panose="020F0502020204030204" pitchFamily="34" charset="0"/>
                        <a:cs typeface="Times New Roman" panose="02020603050405020304" pitchFamily="18" charset="0"/>
                      </a:endParaRPr>
                    </a:p>
                  </a:txBody>
                  <a:tcPr marL="0" marR="73025" marT="34290" marB="0"/>
                </a:tc>
                <a:tc>
                  <a:txBody>
                    <a:bodyPr/>
                    <a:lstStyle/>
                    <a:p>
                      <a:pPr marL="0" marR="0" algn="just">
                        <a:lnSpc>
                          <a:spcPct val="107000"/>
                        </a:lnSpc>
                        <a:spcBef>
                          <a:spcPts val="0"/>
                        </a:spcBef>
                        <a:spcAft>
                          <a:spcPts val="1060"/>
                        </a:spcAft>
                      </a:pPr>
                      <a:r>
                        <a:rPr lang="en-US" sz="2400">
                          <a:effectLst/>
                          <a:latin typeface="+mn-lt"/>
                          <a:cs typeface="Times New Roman" panose="02020603050405020304" pitchFamily="18" charset="0"/>
                        </a:rPr>
                        <a:t>    28</a:t>
                      </a:r>
                      <a:endParaRPr lang="en-US" sz="2400">
                        <a:effectLst/>
                        <a:latin typeface="+mn-lt"/>
                        <a:ea typeface="Calibri" panose="020F0502020204030204" pitchFamily="34" charset="0"/>
                        <a:cs typeface="Times New Roman" panose="02020603050405020304" pitchFamily="18" charset="0"/>
                      </a:endParaRPr>
                    </a:p>
                  </a:txBody>
                  <a:tcPr marL="0" marR="73025" marT="34290" marB="0"/>
                </a:tc>
                <a:tc>
                  <a:txBody>
                    <a:bodyPr/>
                    <a:lstStyle/>
                    <a:p>
                      <a:pPr marL="341630" marR="0" algn="l">
                        <a:lnSpc>
                          <a:spcPct val="107000"/>
                        </a:lnSpc>
                        <a:spcBef>
                          <a:spcPts val="0"/>
                        </a:spcBef>
                        <a:spcAft>
                          <a:spcPts val="1060"/>
                        </a:spcAft>
                      </a:pPr>
                      <a:r>
                        <a:rPr lang="en-US" sz="2400" dirty="0">
                          <a:effectLst/>
                          <a:latin typeface="+mn-lt"/>
                          <a:cs typeface="Times New Roman" panose="02020603050405020304" pitchFamily="18" charset="0"/>
                        </a:rPr>
                        <a:t>56</a:t>
                      </a:r>
                      <a:endParaRPr lang="en-US" sz="2400" dirty="0">
                        <a:effectLst/>
                        <a:latin typeface="+mn-lt"/>
                        <a:ea typeface="Calibri" panose="020F0502020204030204" pitchFamily="34" charset="0"/>
                        <a:cs typeface="Times New Roman" panose="02020603050405020304" pitchFamily="18" charset="0"/>
                      </a:endParaRPr>
                    </a:p>
                  </a:txBody>
                  <a:tcPr marL="0" marR="73025" marT="34290" marB="0"/>
                </a:tc>
                <a:extLst>
                  <a:ext uri="{0D108BD9-81ED-4DB2-BD59-A6C34878D82A}">
                    <a16:rowId xmlns:a16="http://schemas.microsoft.com/office/drawing/2014/main" val="1744803870"/>
                  </a:ext>
                </a:extLst>
              </a:tr>
              <a:tr h="1931943">
                <a:tc>
                  <a:txBody>
                    <a:bodyPr/>
                    <a:lstStyle/>
                    <a:p>
                      <a:pPr marL="77470" marR="0" algn="l">
                        <a:lnSpc>
                          <a:spcPct val="107000"/>
                        </a:lnSpc>
                        <a:spcBef>
                          <a:spcPts val="0"/>
                        </a:spcBef>
                        <a:spcAft>
                          <a:spcPts val="1060"/>
                        </a:spcAft>
                      </a:pPr>
                      <a:r>
                        <a:rPr lang="en-US" sz="2400" dirty="0">
                          <a:effectLst/>
                          <a:latin typeface="+mn-lt"/>
                          <a:cs typeface="Times New Roman" panose="02020603050405020304" pitchFamily="18" charset="0"/>
                        </a:rPr>
                        <a:t>Ethnicity </a:t>
                      </a:r>
                    </a:p>
                    <a:p>
                      <a:pPr marL="77470" marR="0" algn="l">
                        <a:lnSpc>
                          <a:spcPct val="107000"/>
                        </a:lnSpc>
                        <a:spcBef>
                          <a:spcPts val="0"/>
                        </a:spcBef>
                        <a:spcAft>
                          <a:spcPts val="1170"/>
                        </a:spcAft>
                      </a:pPr>
                      <a:r>
                        <a:rPr lang="en-US" sz="2400" dirty="0">
                          <a:effectLst/>
                          <a:latin typeface="+mn-lt"/>
                          <a:cs typeface="Times New Roman" panose="02020603050405020304" pitchFamily="18" charset="0"/>
                        </a:rPr>
                        <a:t>     White </a:t>
                      </a:r>
                    </a:p>
                    <a:p>
                      <a:pPr marL="0" marR="0" algn="l">
                        <a:lnSpc>
                          <a:spcPct val="107000"/>
                        </a:lnSpc>
                        <a:spcBef>
                          <a:spcPts val="0"/>
                        </a:spcBef>
                        <a:spcAft>
                          <a:spcPts val="1085"/>
                        </a:spcAft>
                        <a:tabLst>
                          <a:tab pos="1402715" algn="ctr"/>
                        </a:tabLst>
                      </a:pPr>
                      <a:r>
                        <a:rPr lang="en-US" sz="2400" dirty="0">
                          <a:effectLst/>
                          <a:latin typeface="+mn-lt"/>
                          <a:cs typeface="Times New Roman" panose="02020603050405020304" pitchFamily="18" charset="0"/>
                        </a:rPr>
                        <a:t>        Hispanic 	 </a:t>
                      </a:r>
                    </a:p>
                    <a:p>
                      <a:pPr marL="77470" marR="0" algn="l">
                        <a:lnSpc>
                          <a:spcPct val="107000"/>
                        </a:lnSpc>
                        <a:spcBef>
                          <a:spcPts val="0"/>
                        </a:spcBef>
                        <a:spcAft>
                          <a:spcPts val="1045"/>
                        </a:spcAft>
                      </a:pPr>
                      <a:r>
                        <a:rPr lang="en-US" sz="2400" dirty="0">
                          <a:effectLst/>
                          <a:latin typeface="+mn-lt"/>
                          <a:cs typeface="Times New Roman" panose="02020603050405020304" pitchFamily="18" charset="0"/>
                        </a:rPr>
                        <a:t>     African-American </a:t>
                      </a:r>
                    </a:p>
                    <a:p>
                      <a:pPr marL="77470" marR="0" algn="l">
                        <a:lnSpc>
                          <a:spcPct val="107000"/>
                        </a:lnSpc>
                        <a:spcBef>
                          <a:spcPts val="0"/>
                        </a:spcBef>
                        <a:spcAft>
                          <a:spcPts val="800"/>
                        </a:spcAft>
                      </a:pPr>
                      <a:r>
                        <a:rPr lang="en-US" sz="2400" dirty="0">
                          <a:effectLst/>
                          <a:latin typeface="+mn-lt"/>
                          <a:cs typeface="Times New Roman" panose="02020603050405020304" pitchFamily="18" charset="0"/>
                        </a:rPr>
                        <a:t>     Asian </a:t>
                      </a:r>
                      <a:endParaRPr lang="en-US" sz="2400" dirty="0">
                        <a:effectLst/>
                        <a:latin typeface="+mn-lt"/>
                        <a:ea typeface="Calibri" panose="020F0502020204030204" pitchFamily="34" charset="0"/>
                        <a:cs typeface="Times New Roman" panose="02020603050405020304" pitchFamily="18" charset="0"/>
                      </a:endParaRPr>
                    </a:p>
                  </a:txBody>
                  <a:tcPr marL="0" marR="73025" marT="34290" marB="0" anchor="ctr"/>
                </a:tc>
                <a:tc>
                  <a:txBody>
                    <a:bodyPr/>
                    <a:lstStyle/>
                    <a:p>
                      <a:pPr marL="309245" marR="0" algn="l">
                        <a:lnSpc>
                          <a:spcPct val="107000"/>
                        </a:lnSpc>
                        <a:spcBef>
                          <a:spcPts val="0"/>
                        </a:spcBef>
                        <a:spcAft>
                          <a:spcPts val="1060"/>
                        </a:spcAft>
                      </a:pPr>
                      <a:r>
                        <a:rPr lang="en-US" sz="2400" dirty="0">
                          <a:effectLst/>
                          <a:latin typeface="+mn-lt"/>
                          <a:cs typeface="Times New Roman" panose="02020603050405020304" pitchFamily="18" charset="0"/>
                        </a:rPr>
                        <a:t> </a:t>
                      </a:r>
                    </a:p>
                    <a:p>
                      <a:pPr marL="71755" marR="0" algn="l">
                        <a:lnSpc>
                          <a:spcPct val="107000"/>
                        </a:lnSpc>
                        <a:spcBef>
                          <a:spcPts val="0"/>
                        </a:spcBef>
                        <a:spcAft>
                          <a:spcPts val="1045"/>
                        </a:spcAft>
                      </a:pPr>
                      <a:r>
                        <a:rPr lang="en-US" sz="2400" dirty="0">
                          <a:effectLst/>
                          <a:latin typeface="+mn-lt"/>
                          <a:cs typeface="Times New Roman" panose="02020603050405020304" pitchFamily="18" charset="0"/>
                        </a:rPr>
                        <a:t>16 (57%) </a:t>
                      </a:r>
                    </a:p>
                    <a:p>
                      <a:pPr marL="103505" marR="0" algn="l">
                        <a:lnSpc>
                          <a:spcPct val="107000"/>
                        </a:lnSpc>
                        <a:spcBef>
                          <a:spcPts val="0"/>
                        </a:spcBef>
                        <a:spcAft>
                          <a:spcPts val="1060"/>
                        </a:spcAft>
                      </a:pPr>
                      <a:r>
                        <a:rPr lang="en-US" sz="2400" dirty="0">
                          <a:effectLst/>
                          <a:latin typeface="+mn-lt"/>
                          <a:cs typeface="Times New Roman" panose="02020603050405020304" pitchFamily="18" charset="0"/>
                        </a:rPr>
                        <a:t>9 (32%) </a:t>
                      </a:r>
                    </a:p>
                    <a:p>
                      <a:pPr marL="103505" marR="0" algn="l">
                        <a:lnSpc>
                          <a:spcPct val="107000"/>
                        </a:lnSpc>
                        <a:spcBef>
                          <a:spcPts val="0"/>
                        </a:spcBef>
                        <a:spcAft>
                          <a:spcPts val="1045"/>
                        </a:spcAft>
                      </a:pPr>
                      <a:r>
                        <a:rPr lang="en-US" sz="2400" dirty="0">
                          <a:effectLst/>
                          <a:latin typeface="+mn-lt"/>
                          <a:cs typeface="Times New Roman" panose="02020603050405020304" pitchFamily="18" charset="0"/>
                        </a:rPr>
                        <a:t>3 (11%) </a:t>
                      </a:r>
                    </a:p>
                    <a:p>
                      <a:pPr marL="135890" marR="0" algn="l">
                        <a:lnSpc>
                          <a:spcPct val="107000"/>
                        </a:lnSpc>
                        <a:spcBef>
                          <a:spcPts val="0"/>
                        </a:spcBef>
                        <a:spcAft>
                          <a:spcPts val="800"/>
                        </a:spcAft>
                      </a:pPr>
                      <a:r>
                        <a:rPr lang="en-US" sz="2400" dirty="0">
                          <a:effectLst/>
                          <a:latin typeface="+mn-lt"/>
                          <a:cs typeface="Times New Roman" panose="02020603050405020304" pitchFamily="18" charset="0"/>
                        </a:rPr>
                        <a:t>0 (0%) </a:t>
                      </a:r>
                      <a:endParaRPr lang="en-US" sz="2400" dirty="0">
                        <a:effectLst/>
                        <a:latin typeface="+mn-lt"/>
                        <a:ea typeface="Calibri" panose="020F0502020204030204" pitchFamily="34" charset="0"/>
                        <a:cs typeface="Times New Roman" panose="02020603050405020304" pitchFamily="18" charset="0"/>
                      </a:endParaRPr>
                    </a:p>
                  </a:txBody>
                  <a:tcPr marL="0" marR="73025" marT="34290" marB="0" anchor="ctr"/>
                </a:tc>
                <a:tc>
                  <a:txBody>
                    <a:bodyPr/>
                    <a:lstStyle/>
                    <a:p>
                      <a:pPr marL="341630" marR="0" algn="l">
                        <a:lnSpc>
                          <a:spcPct val="107000"/>
                        </a:lnSpc>
                        <a:spcBef>
                          <a:spcPts val="0"/>
                        </a:spcBef>
                        <a:spcAft>
                          <a:spcPts val="1060"/>
                        </a:spcAft>
                      </a:pPr>
                      <a:r>
                        <a:rPr lang="en-US" sz="2400" dirty="0">
                          <a:effectLst/>
                          <a:latin typeface="+mn-lt"/>
                          <a:cs typeface="Times New Roman" panose="02020603050405020304" pitchFamily="18" charset="0"/>
                        </a:rPr>
                        <a:t> </a:t>
                      </a:r>
                    </a:p>
                    <a:p>
                      <a:pPr marL="103505" marR="0" algn="l">
                        <a:lnSpc>
                          <a:spcPct val="107000"/>
                        </a:lnSpc>
                        <a:spcBef>
                          <a:spcPts val="0"/>
                        </a:spcBef>
                        <a:spcAft>
                          <a:spcPts val="1045"/>
                        </a:spcAft>
                      </a:pPr>
                      <a:r>
                        <a:rPr lang="en-US" sz="2400" dirty="0">
                          <a:effectLst/>
                          <a:latin typeface="+mn-lt"/>
                          <a:cs typeface="Times New Roman" panose="02020603050405020304" pitchFamily="18" charset="0"/>
                        </a:rPr>
                        <a:t>17 (57%) </a:t>
                      </a:r>
                    </a:p>
                    <a:p>
                      <a:pPr marL="135890" marR="0" algn="l">
                        <a:lnSpc>
                          <a:spcPct val="107000"/>
                        </a:lnSpc>
                        <a:spcBef>
                          <a:spcPts val="0"/>
                        </a:spcBef>
                        <a:spcAft>
                          <a:spcPts val="1060"/>
                        </a:spcAft>
                      </a:pPr>
                      <a:r>
                        <a:rPr lang="en-US" sz="2400" dirty="0">
                          <a:effectLst/>
                          <a:latin typeface="+mn-lt"/>
                          <a:cs typeface="Times New Roman" panose="02020603050405020304" pitchFamily="18" charset="0"/>
                        </a:rPr>
                        <a:t>8 (33%) </a:t>
                      </a:r>
                    </a:p>
                    <a:p>
                      <a:pPr marL="167640" marR="0" algn="l">
                        <a:lnSpc>
                          <a:spcPct val="107000"/>
                        </a:lnSpc>
                        <a:spcBef>
                          <a:spcPts val="0"/>
                        </a:spcBef>
                        <a:spcAft>
                          <a:spcPts val="1045"/>
                        </a:spcAft>
                      </a:pPr>
                      <a:r>
                        <a:rPr lang="en-US" sz="2400" dirty="0">
                          <a:effectLst/>
                          <a:latin typeface="+mn-lt"/>
                          <a:cs typeface="Times New Roman" panose="02020603050405020304" pitchFamily="18" charset="0"/>
                        </a:rPr>
                        <a:t>2 (7%) </a:t>
                      </a:r>
                    </a:p>
                    <a:p>
                      <a:pPr marL="167640" marR="0" algn="l">
                        <a:lnSpc>
                          <a:spcPct val="107000"/>
                        </a:lnSpc>
                        <a:spcBef>
                          <a:spcPts val="0"/>
                        </a:spcBef>
                        <a:spcAft>
                          <a:spcPts val="800"/>
                        </a:spcAft>
                      </a:pPr>
                      <a:r>
                        <a:rPr lang="en-US" sz="2400" dirty="0">
                          <a:effectLst/>
                          <a:latin typeface="+mn-lt"/>
                          <a:cs typeface="Times New Roman" panose="02020603050405020304" pitchFamily="18" charset="0"/>
                        </a:rPr>
                        <a:t>1 (3%) </a:t>
                      </a:r>
                      <a:endParaRPr lang="en-US" sz="2400" dirty="0">
                        <a:effectLst/>
                        <a:latin typeface="+mn-lt"/>
                        <a:ea typeface="Calibri" panose="020F0502020204030204" pitchFamily="34" charset="0"/>
                        <a:cs typeface="Times New Roman" panose="02020603050405020304" pitchFamily="18" charset="0"/>
                      </a:endParaRPr>
                    </a:p>
                  </a:txBody>
                  <a:tcPr marL="0" marR="73025" marT="34290" marB="0" anchor="ctr"/>
                </a:tc>
                <a:tc>
                  <a:txBody>
                    <a:bodyPr/>
                    <a:lstStyle/>
                    <a:p>
                      <a:pPr marL="341630" marR="0" algn="ctr">
                        <a:lnSpc>
                          <a:spcPct val="107000"/>
                        </a:lnSpc>
                        <a:spcBef>
                          <a:spcPts val="0"/>
                        </a:spcBef>
                        <a:spcAft>
                          <a:spcPts val="1060"/>
                        </a:spcAft>
                      </a:pPr>
                      <a:r>
                        <a:rPr lang="en-US" sz="2400" dirty="0">
                          <a:effectLst/>
                          <a:latin typeface="+mn-lt"/>
                          <a:cs typeface="Times New Roman" panose="02020603050405020304" pitchFamily="18" charset="0"/>
                        </a:rPr>
                        <a:t> </a:t>
                      </a:r>
                    </a:p>
                    <a:p>
                      <a:pPr marL="341630" marR="0" algn="just">
                        <a:lnSpc>
                          <a:spcPct val="107000"/>
                        </a:lnSpc>
                        <a:spcBef>
                          <a:spcPts val="0"/>
                        </a:spcBef>
                        <a:spcAft>
                          <a:spcPts val="1060"/>
                        </a:spcAft>
                      </a:pPr>
                      <a:r>
                        <a:rPr lang="en-US" sz="2400" dirty="0">
                          <a:effectLst/>
                          <a:latin typeface="+mn-lt"/>
                          <a:cs typeface="Times New Roman" panose="02020603050405020304" pitchFamily="18" charset="0"/>
                        </a:rPr>
                        <a:t>  33</a:t>
                      </a:r>
                    </a:p>
                    <a:p>
                      <a:pPr marL="341630" marR="0" algn="just">
                        <a:lnSpc>
                          <a:spcPct val="107000"/>
                        </a:lnSpc>
                        <a:spcBef>
                          <a:spcPts val="0"/>
                        </a:spcBef>
                        <a:spcAft>
                          <a:spcPts val="1060"/>
                        </a:spcAft>
                      </a:pPr>
                      <a:r>
                        <a:rPr lang="en-US" sz="2400" dirty="0">
                          <a:effectLst/>
                          <a:latin typeface="+mn-lt"/>
                          <a:cs typeface="Times New Roman" panose="02020603050405020304" pitchFamily="18" charset="0"/>
                        </a:rPr>
                        <a:t>  17</a:t>
                      </a:r>
                    </a:p>
                    <a:p>
                      <a:pPr marL="341630" marR="0" algn="just">
                        <a:lnSpc>
                          <a:spcPct val="107000"/>
                        </a:lnSpc>
                        <a:spcBef>
                          <a:spcPts val="0"/>
                        </a:spcBef>
                        <a:spcAft>
                          <a:spcPts val="1060"/>
                        </a:spcAft>
                      </a:pPr>
                      <a:r>
                        <a:rPr lang="en-US" sz="2400" dirty="0">
                          <a:effectLst/>
                          <a:latin typeface="+mn-lt"/>
                          <a:cs typeface="Times New Roman" panose="02020603050405020304" pitchFamily="18" charset="0"/>
                        </a:rPr>
                        <a:t>   6</a:t>
                      </a:r>
                    </a:p>
                    <a:p>
                      <a:pPr marL="341630" marR="0" algn="just">
                        <a:lnSpc>
                          <a:spcPct val="107000"/>
                        </a:lnSpc>
                        <a:spcBef>
                          <a:spcPts val="0"/>
                        </a:spcBef>
                        <a:spcAft>
                          <a:spcPts val="1060"/>
                        </a:spcAft>
                      </a:pPr>
                      <a:r>
                        <a:rPr lang="en-US" sz="2400" dirty="0">
                          <a:effectLst/>
                          <a:latin typeface="+mn-lt"/>
                          <a:cs typeface="Times New Roman" panose="02020603050405020304" pitchFamily="18" charset="0"/>
                        </a:rPr>
                        <a:t>   1</a:t>
                      </a:r>
                      <a:endParaRPr lang="en-US" sz="2400" dirty="0">
                        <a:effectLst/>
                        <a:latin typeface="+mn-lt"/>
                        <a:ea typeface="Calibri" panose="020F0502020204030204" pitchFamily="34" charset="0"/>
                        <a:cs typeface="Times New Roman" panose="02020603050405020304" pitchFamily="18" charset="0"/>
                      </a:endParaRPr>
                    </a:p>
                  </a:txBody>
                  <a:tcPr marL="0" marR="73025" marT="34290" marB="0"/>
                </a:tc>
                <a:extLst>
                  <a:ext uri="{0D108BD9-81ED-4DB2-BD59-A6C34878D82A}">
                    <a16:rowId xmlns:a16="http://schemas.microsoft.com/office/drawing/2014/main" val="2359560466"/>
                  </a:ext>
                </a:extLst>
              </a:tr>
            </a:tbl>
          </a:graphicData>
        </a:graphic>
      </p:graphicFrame>
    </p:spTree>
    <p:extLst>
      <p:ext uri="{BB962C8B-B14F-4D97-AF65-F5344CB8AC3E}">
        <p14:creationId xmlns:p14="http://schemas.microsoft.com/office/powerpoint/2010/main" val="30464980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11028</TotalTime>
  <Words>6908</Words>
  <Application>Microsoft Office PowerPoint</Application>
  <PresentationFormat>Widescreen</PresentationFormat>
  <Paragraphs>674</Paragraphs>
  <Slides>40</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Cortez, Santos R</dc:creator>
  <cp:lastModifiedBy>Santos Cortez</cp:lastModifiedBy>
  <cp:revision>462</cp:revision>
  <dcterms:created xsi:type="dcterms:W3CDTF">2018-10-24T21:22:19Z</dcterms:created>
  <dcterms:modified xsi:type="dcterms:W3CDTF">2020-08-17T20:58:01Z</dcterms:modified>
</cp:coreProperties>
</file>